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7"/>
  </p:notesMasterIdLst>
  <p:sldIdLst>
    <p:sldId id="256" r:id="rId2"/>
    <p:sldId id="291" r:id="rId3"/>
    <p:sldId id="290" r:id="rId4"/>
    <p:sldId id="315" r:id="rId5"/>
    <p:sldId id="316" r:id="rId6"/>
    <p:sldId id="257" r:id="rId7"/>
    <p:sldId id="310" r:id="rId8"/>
    <p:sldId id="313" r:id="rId9"/>
    <p:sldId id="314" r:id="rId10"/>
    <p:sldId id="309" r:id="rId11"/>
    <p:sldId id="293" r:id="rId12"/>
    <p:sldId id="317" r:id="rId13"/>
    <p:sldId id="318" r:id="rId14"/>
    <p:sldId id="319" r:id="rId15"/>
    <p:sldId id="320" r:id="rId16"/>
    <p:sldId id="308" r:id="rId17"/>
    <p:sldId id="294" r:id="rId18"/>
    <p:sldId id="332" r:id="rId19"/>
    <p:sldId id="333" r:id="rId20"/>
    <p:sldId id="302" r:id="rId21"/>
    <p:sldId id="303" r:id="rId22"/>
    <p:sldId id="334" r:id="rId23"/>
    <p:sldId id="335" r:id="rId24"/>
    <p:sldId id="336" r:id="rId25"/>
    <p:sldId id="337" r:id="rId26"/>
    <p:sldId id="338" r:id="rId27"/>
    <p:sldId id="339" r:id="rId28"/>
    <p:sldId id="346" r:id="rId29"/>
    <p:sldId id="341" r:id="rId30"/>
    <p:sldId id="342" r:id="rId31"/>
    <p:sldId id="343" r:id="rId32"/>
    <p:sldId id="295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06" r:id="rId44"/>
    <p:sldId id="344" r:id="rId45"/>
    <p:sldId id="345" r:id="rId4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00FF"/>
    <a:srgbClr val="0DB380"/>
    <a:srgbClr val="00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961" autoAdjust="0"/>
  </p:normalViewPr>
  <p:slideViewPr>
    <p:cSldViewPr>
      <p:cViewPr>
        <p:scale>
          <a:sx n="100" d="100"/>
          <a:sy n="100" d="100"/>
        </p:scale>
        <p:origin x="-1308" y="-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68503-99CB-41EB-9D67-4ADA1DCFFC7F}" type="datetimeFigureOut">
              <a:rPr lang="pt-BR" smtClean="0"/>
              <a:t>9/6/2011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5560E-C839-40E2-957A-A4B404157F1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0960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30" y="4343322"/>
            <a:ext cx="5486309" cy="4167828"/>
          </a:xfrm>
        </p:spPr>
        <p:txBody>
          <a:bodyPr/>
          <a:lstStyle/>
          <a:p>
            <a:pPr lvl="0"/>
            <a:r>
              <a:rPr lang="pt-BR" dirty="0"/>
              <a:t>Podemos dizer que as produções estereoscópicas (também chamadas de vídeo 3D) são aquelas que utilizam a paralaxe (distância entre os objetos na tela) para simular a disparidade (distância entre os objetos na retina) a fim de gerar a estereoscopia (visão estéreo) e produzir a sensação de profundidade.</a:t>
            </a:r>
          </a:p>
          <a:p>
            <a:pPr lvl="0"/>
            <a:r>
              <a:rPr lang="pt-BR" dirty="0"/>
              <a:t>Como isso ocorre?</a:t>
            </a:r>
          </a:p>
          <a:p>
            <a:pPr lvl="0"/>
            <a:r>
              <a:rPr lang="pt-BR" sz="1600" dirty="0">
                <a:solidFill>
                  <a:srgbClr val="000000"/>
                </a:solidFill>
              </a:rPr>
              <a:t>Dependendo de como as duas camadas de imagem são posicionadas, elas serão vistas de formas diferentes pelos olhos. Se as duas se sobrepuserem (paralaxe zero), o objeto estará na tela. Se as duas se distanciarem em lados iguais (olho direito vê imagem do lado direito), a paralaxe é negativa – o objeto parece sair da tela. Se as duas camadas se distanciarem em lados opostos (lado direito vê imagem esquerda), o objeto parece estar longe do observador (paralaxe positiva).</a:t>
            </a:r>
          </a:p>
          <a:p>
            <a:pPr lvl="0"/>
            <a:r>
              <a:rPr lang="pt-BR" dirty="0"/>
              <a:t>Os métodos de visualização já criados são: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569660"/>
          </a:xfrm>
        </p:spPr>
        <p:txBody>
          <a:bodyPr>
            <a:spAutoFit/>
          </a:bodyPr>
          <a:lstStyle/>
          <a:p>
            <a:pPr lvl="0"/>
            <a:r>
              <a:rPr lang="pt-BR" dirty="0"/>
              <a:t>Anaglífico, consiste em produzir duas imagens de uma mesma cena tratadas com dois filtros de cores complementares (azul – vermelho, verde – vermelho ou âmbar – azul).</a:t>
            </a:r>
          </a:p>
          <a:p>
            <a:pPr lvl="0"/>
            <a:r>
              <a:rPr lang="pt-BR" dirty="0"/>
              <a:t>A chave dessa técnica são os óculos: através da lente vermelha, o observador vê as imagens que não tenham essa cor, portanto a camada tratada em azul da imagem. E vice-versa.</a:t>
            </a:r>
          </a:p>
          <a:p>
            <a:pPr lvl="0"/>
            <a:r>
              <a:rPr lang="pt-BR" dirty="0"/>
              <a:t>Dessa forma, o cérebro recebe duas imagens diferentes, gerando o processo de estereopsia.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554545"/>
          </a:xfrm>
        </p:spPr>
        <p:txBody>
          <a:bodyPr>
            <a:spAutoFit/>
          </a:bodyPr>
          <a:lstStyle/>
          <a:p>
            <a:pPr lvl="0"/>
            <a:r>
              <a:rPr lang="pt-BR" dirty="0"/>
              <a:t>O sistema com luz polarizada s</a:t>
            </a:r>
            <a:r>
              <a:rPr lang="pt-BR" sz="1600" dirty="0">
                <a:solidFill>
                  <a:srgbClr val="000000"/>
                </a:solidFill>
              </a:rPr>
              <a:t>urgiu como solução para o problema da perda de qualidade das cores do anaglífico.</a:t>
            </a:r>
          </a:p>
          <a:p>
            <a:pPr lvl="0"/>
            <a:r>
              <a:rPr lang="pt-BR" sz="1600" dirty="0">
                <a:solidFill>
                  <a:srgbClr val="000000"/>
                </a:solidFill>
              </a:rPr>
              <a:t>Utiliza luz polarizada para separar as imagens em vez de camadas de cores. A polarização consiste na orientação dos raios luminosos, por isso a cabeça do espectador precisa estar orientada com o projetor, senão a imagem fica distorcida.</a:t>
            </a:r>
          </a:p>
          <a:p>
            <a:pPr lvl="0"/>
            <a:r>
              <a:rPr lang="pt-BR" sz="1600" dirty="0">
                <a:solidFill>
                  <a:srgbClr val="000000"/>
                </a:solidFill>
              </a:rPr>
              <a:t>A Luz Polarizada é obtida através de aparelhos específicos (polarizador), ou fazendo luz comum atravessar um Prisma de Nicol.</a:t>
            </a:r>
          </a:p>
          <a:p>
            <a:pPr lvl="0"/>
            <a:endParaRPr lang="pt-BR"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pt-BR" dirty="0"/>
              <a:t>Algumas pessoas relatam diversos problemas ao assistir vídeo 3D. Entre eles confusão mental, estresse, perda da consciência, tonturas, movimentos involuntários e fadiga ocular.</a:t>
            </a:r>
          </a:p>
          <a:p>
            <a:pPr lvl="0"/>
            <a:r>
              <a:rPr lang="pt-BR" dirty="0"/>
              <a:t>Tudo isso ocorre justamente porque o vídeo 3D precisa enganar o cérebro.</a:t>
            </a:r>
          </a:p>
          <a:p>
            <a:pPr lvl="0"/>
            <a:r>
              <a:rPr lang="pt-BR" dirty="0"/>
              <a:t>Nossa percepção normal de movimentos é uma soma de informações enviadas ao cérebro por diversos sentidos. Os músculos e articulações informam sobre movimentos realizados, o ouvido informa a direção do movimento e a visão nos diz o posicionamento.</a:t>
            </a:r>
          </a:p>
          <a:p>
            <a:pPr lvl="0"/>
            <a:r>
              <a:rPr lang="pt-BR" dirty="0"/>
              <a:t>Ao afetar esse esquema, o vídeo 3D pode gerar confusão.</a:t>
            </a:r>
          </a:p>
          <a:p>
            <a:pPr lvl="0"/>
            <a:endParaRPr lang="pt-BR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30" y="4374110"/>
            <a:ext cx="5486309" cy="2308324"/>
          </a:xfrm>
        </p:spPr>
        <p:txBody>
          <a:bodyPr>
            <a:spAutoFit/>
          </a:bodyPr>
          <a:lstStyle/>
          <a:p>
            <a:pPr lvl="0"/>
            <a:r>
              <a:rPr lang="pt-BR" dirty="0"/>
              <a:t>Tonturas e enjoos podem ser causados pelo desentendimento da visão e da audição, vê que se move, mas o labirinto não percebe mudança.</a:t>
            </a:r>
          </a:p>
          <a:p>
            <a:pPr lvl="0"/>
            <a:r>
              <a:rPr lang="pt-BR" dirty="0"/>
              <a:t>O esforço cerebral para ver o 2D como 3D pode causar fadiga visual e dores de cabeço.</a:t>
            </a:r>
          </a:p>
          <a:p>
            <a:pPr lvl="0"/>
            <a:r>
              <a:rPr lang="pt-BR" dirty="0"/>
              <a:t>A tecnologia é contra indicada para idosos, gestantes, crianças menores de 12 anos, pessoas sob o efeito de álcool, ou com epilepsia, enxaqueca ou labirintite.</a:t>
            </a:r>
          </a:p>
          <a:p>
            <a:pPr lvl="0"/>
            <a:r>
              <a:rPr lang="pt-BR" dirty="0"/>
              <a:t>Além disso, os fabricantes alertam para não instalar os televisores 3D próximos a locais onde o espectador possa se machucar caso sinta desequilíbrio e deve-se limitar a visualização 3D ao máximo de 2 horas diárias.</a:t>
            </a:r>
          </a:p>
          <a:p>
            <a:pPr lvl="0"/>
            <a:r>
              <a:rPr lang="pt-BR" dirty="0"/>
              <a:t>Como ambos os olhos precisam estar em perfeitas condições para que o efeito 3D seja absorvido sem problemas pelo cérebro, é possível detectar vestígios de anisometropia, estrabismo e ambliopia com o vídeo 3D.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pt-BR" dirty="0"/>
              <a:t>Se você não consegue sequer ver o 3D, não se apavore. Você deve fazer parte dos cerca de 10% da população mundial que não têm uma noção perfeita de profundidade, podendo essa ser próxima de zero. São os chamados “stereoblind”.</a:t>
            </a:r>
          </a:p>
          <a:p>
            <a:pPr lvl="0"/>
            <a:r>
              <a:rPr lang="pt-BR" dirty="0"/>
              <a:t>Por alguma razão, o cérebro delas não aprendeu a fundir as imagens captadas pelos dois olhos.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pt-BR" dirty="0"/>
              <a:t>Por isso, é preciso ter visão nos dois olhos para enxergar os vídeos 3D, o que deixa de fora as pessoas com a chamada “visão monocular” – tendo visão nula ou próxima de nula em um dos olhos, mesmo que o outro funcione perfeitamente.</a:t>
            </a:r>
          </a:p>
          <a:p>
            <a:pPr lvl="0"/>
            <a:r>
              <a:rPr lang="pt-BR" dirty="0"/>
              <a:t>O que é uma controvérsia, já que essas pessoas veem o mundo ao seu redor com profundidade, mesmo com apenas um dos olhos.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276999"/>
          </a:xfrm>
        </p:spPr>
        <p:txBody>
          <a:bodyPr>
            <a:spAutoFit/>
          </a:bodyPr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200329"/>
          </a:xfrm>
        </p:spPr>
        <p:txBody>
          <a:bodyPr>
            <a:spAutoFit/>
          </a:bodyPr>
          <a:lstStyle/>
          <a:p>
            <a:pPr lvl="0"/>
            <a:r>
              <a:rPr lang="pt-BR" dirty="0"/>
              <a:t>Além disso, o cérebro também utiliza a noção de perspectiva (conforme se afasta, o objeto diminui de tamanho). E a perspectiva aérea: quanto mais longe o objeto, mais embaçado ele parece.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Aquelas fotos engraçadas que brincam com a (falta de) noção de profundidade das lentes de câmeras fotográficas.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43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pt-BR" smtClean="0"/>
              <a:t>Clique para editar o título mestre</a:t>
            </a:r>
            <a:endParaRPr kumimoji="0" lang="pt-BR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pt-BR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E3188135-16F7-40D6-B3B0-663DD3FC54B8}" type="datetime1">
              <a:rPr lang="pt-BR" smtClean="0"/>
              <a:t>9/6/2011</a:t>
            </a:fld>
            <a:endParaRPr lang="pt-BR" dirty="0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tângulo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4" name="Retângulo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Retângulo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Conector reto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Conector reto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Conector reto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Conector reto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7" name="Retângulo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ipse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ipse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Elipse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Elipse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Elipse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CC2D9971-FBC4-4232-B226-D3882EA6314B}" type="slidenum">
              <a:rPr lang="pt-BR" smtClean="0"/>
              <a:t>‹nº›</a:t>
            </a:fld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DE201-C26D-40BB-A193-6F0035D73FBF}" type="datetime1">
              <a:rPr lang="pt-BR" smtClean="0"/>
              <a:t>9/6/2011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pt-BR" smtClean="0"/>
              <a:t>Clique para editar o título mestre</a:t>
            </a:r>
            <a:endParaRPr kumimoji="0"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F4B7F-6C10-4D53-A27B-CC237E91CB34}" type="datetime1">
              <a:rPr lang="pt-BR" smtClean="0"/>
              <a:t>9/6/2011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A02F8022-A04B-432E-9866-27487618912D}" type="datetime1">
              <a:rPr lang="pt-BR" smtClean="0"/>
              <a:t>9/6/2011</a:t>
            </a:fld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C2D9971-FBC4-4232-B226-D3882EA6314B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pt-BR" smtClean="0"/>
              <a:t>Clique para editar o título mestre</a:t>
            </a:r>
            <a:endParaRPr kumimoji="0"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4E9312FF-E5A5-4E7D-A855-27DC3D260262}" type="datetime1">
              <a:rPr lang="pt-BR" smtClean="0"/>
              <a:t>9/6/2011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tângulo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tângulo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tângulo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Conector reto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Conector reto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Conector reto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Conector reto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Retângulo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Elipse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Elipse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ipse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lipse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ipse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Conector reto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CC2D9971-FBC4-4232-B226-D3882EA6314B}" type="slidenum">
              <a:rPr lang="pt-BR" smtClean="0"/>
              <a:t>‹nº›</a:t>
            </a:fld>
            <a:endParaRPr lang="pt-BR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B7FFA-AEF9-48E2-BD82-6E1E402D109F}" type="datetime1">
              <a:rPr lang="pt-BR" smtClean="0"/>
              <a:t>9/6/2011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pt-BR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pt-BR" smtClean="0"/>
              <a:t>Clique para editar o título mestre</a:t>
            </a:r>
            <a:endParaRPr kumimoji="0"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DDFA5-E5F1-43EC-996F-78DBF8B52FC6}" type="datetime1">
              <a:rPr lang="pt-BR" smtClean="0"/>
              <a:t>9/6/2011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pt-BR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pt-BR"/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14" name="Espaço Reservado para Texto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pt-BR"/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1209680-2B12-4AB9-BCBC-6836D7A2D5A2}" type="datetime1">
              <a:rPr lang="pt-BR" smtClean="0"/>
              <a:t>9/6/2011</a:t>
            </a:fld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C2D9971-FBC4-4232-B226-D3882EA6314B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C3AB0-901B-49F6-92CD-AD15C65D5417}" type="datetime1">
              <a:rPr lang="pt-BR" smtClean="0"/>
              <a:t>9/6/2011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ector reto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pt-BR" smtClean="0"/>
              <a:t>Clique para editar o título mestre</a:t>
            </a:r>
            <a:endParaRPr kumimoji="0"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8" name="Conector reto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Retângulo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Conector reto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Elipse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Espaço Reservado para Conteúdo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pt-BR"/>
          </a:p>
        </p:txBody>
      </p:sp>
      <p:sp>
        <p:nvSpPr>
          <p:cNvPr id="21" name="Espaço Reservado para Data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2EC3EF7-9ED9-49E9-9BD3-95C4E33B81A6}" type="datetime1">
              <a:rPr lang="pt-BR" smtClean="0"/>
              <a:t>9/6/2011</a:t>
            </a:fld>
            <a:endParaRPr lang="pt-BR" dirty="0"/>
          </a:p>
        </p:txBody>
      </p:sp>
      <p:sp>
        <p:nvSpPr>
          <p:cNvPr id="22" name="Espaço Reservado para Número de Slide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C2D9971-FBC4-4232-B226-D3882EA6314B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23" name="Espaço Reservado para Rodapé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3" name="Elipse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pt-BR" smtClean="0"/>
              <a:t>Clique para editar o título mestre</a:t>
            </a:r>
            <a:endParaRPr kumimoji="0"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pt-BR" dirty="0" smtClean="0"/>
              <a:t>Clique no ícone para adicionar uma imagem</a:t>
            </a:r>
            <a:endParaRPr kumimoji="0"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10" name="Conector reto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Retângulo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Conector reto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9" name="Conector reto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Conector reto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Espaço Reservado para Data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A90EF26-17C7-4334-AF48-68D474289B48}" type="datetime1">
              <a:rPr lang="pt-BR" smtClean="0"/>
              <a:t>9/6/2011</a:t>
            </a:fld>
            <a:endParaRPr lang="pt-BR" dirty="0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C2D9971-FBC4-4232-B226-D3882EA6314B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21" name="Espaço Reservado para Rodapé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pt-BR" smtClean="0"/>
              <a:t>Clique para editar o estilo do título mestre</a:t>
            </a:r>
            <a:endParaRPr kumimoji="0" lang="pt-BR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pt-BR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D51C65EF-F4B2-4CE5-8009-2D690941F00A}" type="datetime1">
              <a:rPr lang="pt-BR" smtClean="0"/>
              <a:t>9/6/2011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7" name="Conector reto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Retângulo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Elipse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CC2D9971-FBC4-4232-B226-D3882EA6314B}" type="slidenum">
              <a:rPr lang="pt-BR" smtClean="0"/>
              <a:t>‹nº›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hyperlink" Target="file:///C:\Documents%20and%20Settings\Zinga\Desktop\sem%20oculos.av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g"/><Relationship Id="rId5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ustedreviews.com/opinions/the-third-dimension-part-one" TargetMode="External"/><Relationship Id="rId2" Type="http://schemas.openxmlformats.org/officeDocument/2006/relationships/hyperlink" Target="http://estereoscopia3d.wordpress.com/category/exibicao-3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oogle.com.br/url?sa=t&amp;source=web&amp;cd=5&amp;ved=0CDIQFjAE&amp;url=http://www.tecgraf.puc-rio.br/~rtoledo/teaching/cg1/ICG_F%20(stereo).ppt&amp;ei=PZDuTd7ZJOLz0gHKvo3fAw&amp;usg=AFQjCNG-jDxDw2kGK3MyzvC8KEfu4CvXqg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themoviesrevealed.webs.com/apps/blog/show/prev?from_id=5575700" TargetMode="External"/><Relationship Id="rId13" Type="http://schemas.openxmlformats.org/officeDocument/2006/relationships/hyperlink" Target="http://www.trustedreviews.com/opinions/the-third-dimension" TargetMode="External"/><Relationship Id="rId3" Type="http://schemas.openxmlformats.org/officeDocument/2006/relationships/hyperlink" Target="http://designc8.blogspot.com/2010/10/elementos-da-perspectiva.html" TargetMode="External"/><Relationship Id="rId7" Type="http://schemas.openxmlformats.org/officeDocument/2006/relationships/hyperlink" Target="http://omagrinho.com.br/tag/oculos-tridimensionais/" TargetMode="External"/><Relationship Id="rId12" Type="http://schemas.openxmlformats.org/officeDocument/2006/relationships/hyperlink" Target="http://www.totalfilm.com/features/the-67-most-influential-films-ever-made/page:7" TargetMode="External"/><Relationship Id="rId17" Type="http://schemas.openxmlformats.org/officeDocument/2006/relationships/hyperlink" Target="http://www.zabazuba.com/wp-content/uploads/2009/10/perspectiva-06.jpg" TargetMode="External"/><Relationship Id="rId2" Type="http://schemas.openxmlformats.org/officeDocument/2006/relationships/hyperlink" Target="http://dcairns.wordpress.com/2009/09/26/a-bubble-in-your-lap/" TargetMode="External"/><Relationship Id="rId16" Type="http://schemas.openxmlformats.org/officeDocument/2006/relationships/hyperlink" Target="http://www.zabazuba.com/wp-content/uploads/2009/10/perspectiva-03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aoentendonadadecinema.blogspot.com/2010/08/curiosidades-bizarras-ou-nao-do-cinema.html" TargetMode="External"/><Relationship Id="rId11" Type="http://schemas.openxmlformats.org/officeDocument/2006/relationships/hyperlink" Target="http://www.mdig.com.br/index.php?itemid=14161" TargetMode="External"/><Relationship Id="rId5" Type="http://schemas.openxmlformats.org/officeDocument/2006/relationships/hyperlink" Target="http://mentedesperta.com/2009/08/visao-3d-disparidade-binocular/" TargetMode="External"/><Relationship Id="rId15" Type="http://schemas.openxmlformats.org/officeDocument/2006/relationships/hyperlink" Target="http://www.zabazuba.com/wp-content/uploads/2009/10/perspectiva-02.jpg" TargetMode="External"/><Relationship Id="rId10" Type="http://schemas.openxmlformats.org/officeDocument/2006/relationships/hyperlink" Target="http://www.explore-drawing-and-painting.com/painting-landscapes.html" TargetMode="External"/><Relationship Id="rId4" Type="http://schemas.openxmlformats.org/officeDocument/2006/relationships/hyperlink" Target="http://geocities.ws/saladefisica5/leituras/paralaxe.html" TargetMode="External"/><Relationship Id="rId9" Type="http://schemas.openxmlformats.org/officeDocument/2006/relationships/hyperlink" Target="http://www.ainvasaodo3d.com/" TargetMode="External"/><Relationship Id="rId14" Type="http://schemas.openxmlformats.org/officeDocument/2006/relationships/hyperlink" Target="http://www.zabazuba.com/wp-content/uploads/2009/10/perspectiva-01.jp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C:\Documents and Settings\Matheus\Desktop\Mestrado\2-Disciplinas\Multimidia\avatar-olho4.jp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"/>
          <a:stretch/>
        </p:blipFill>
        <p:spPr bwMode="auto">
          <a:xfrm>
            <a:off x="2362200" y="845815"/>
            <a:ext cx="6852546" cy="39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SCC5909 – Fundamentos de Multimídia</a:t>
            </a:r>
          </a:p>
          <a:p>
            <a:r>
              <a:rPr lang="pt-BR" sz="1400" dirty="0" smtClean="0"/>
              <a:t>Matheus Ricardo Uihara Zingarelli – 5377855</a:t>
            </a:r>
          </a:p>
          <a:p>
            <a:r>
              <a:rPr lang="pt-BR" sz="1400" dirty="0"/>
              <a:t>Sandra </a:t>
            </a:r>
            <a:r>
              <a:rPr lang="pt-BR" sz="1400" dirty="0" smtClean="0"/>
              <a:t>Schmitt Soster</a:t>
            </a:r>
            <a:r>
              <a:rPr lang="pt-BR" sz="1400" dirty="0"/>
              <a:t> </a:t>
            </a:r>
            <a:r>
              <a:rPr lang="pt-BR" sz="1400" dirty="0" smtClean="0"/>
              <a:t>– 7254389</a:t>
            </a:r>
          </a:p>
          <a:p>
            <a:pPr algn="r"/>
            <a:r>
              <a:rPr lang="pt-BR" sz="1200" b="0" dirty="0" smtClean="0"/>
              <a:t>9 de junho de 2011</a:t>
            </a:r>
          </a:p>
          <a:p>
            <a:pPr algn="r"/>
            <a:endParaRPr lang="pt-BR" sz="1200" dirty="0"/>
          </a:p>
        </p:txBody>
      </p:sp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 smtClean="0"/>
              <a:t>Vídeo 3D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333157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6"/>
          </p:nvPr>
        </p:nvSpPr>
        <p:spPr>
          <a:xfrm>
            <a:off x="4211960" y="6492240"/>
            <a:ext cx="4536504" cy="365760"/>
          </a:xfrm>
        </p:spPr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10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1520" y="151184"/>
            <a:ext cx="5341680" cy="63741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/>
          <p:cNvSpPr txBox="1"/>
          <p:nvPr/>
        </p:nvSpPr>
        <p:spPr>
          <a:xfrm>
            <a:off x="5796136" y="2050184"/>
            <a:ext cx="2880000" cy="298898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0">
            <a:spAutoFit/>
          </a:bodyPr>
          <a:lstStyle/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2400" b="1" i="0" u="none" strike="noStrike" kern="1200" dirty="0">
                <a:ln>
                  <a:noFill/>
                </a:ln>
                <a:solidFill>
                  <a:srgbClr val="666600"/>
                </a:solidFill>
                <a:latin typeface="+mj-lt"/>
                <a:ea typeface="Microsoft YaHei" pitchFamily="2"/>
                <a:cs typeface="Mangal" pitchFamily="2"/>
              </a:rPr>
              <a:t>Estereopsia</a:t>
            </a:r>
          </a:p>
          <a:p>
            <a:pPr marL="0" marR="0" lvl="0" indent="0" algn="just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2400" b="1" i="0" u="none" strike="noStrike" kern="1200" dirty="0">
              <a:ln>
                <a:noFill/>
              </a:ln>
              <a:solidFill>
                <a:srgbClr val="666600"/>
              </a:solidFill>
              <a:ea typeface="Microsoft YaHei" pitchFamily="2"/>
              <a:cs typeface="Mangal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2000" b="0" i="0" u="none" strike="noStrike" kern="1200" dirty="0">
                <a:ln>
                  <a:noFill/>
                </a:ln>
                <a:solidFill>
                  <a:srgbClr val="000000"/>
                </a:solidFill>
                <a:ea typeface="Times New Roman" pitchFamily="18"/>
                <a:cs typeface="Times New Roman" pitchFamily="18"/>
              </a:rPr>
              <a:t>A utilização de ambos os olhos </a:t>
            </a:r>
            <a:r>
              <a:rPr lang="pt-BR" sz="2000" b="0" i="0" u="none" strike="noStrike" kern="1200" dirty="0">
                <a:ln>
                  <a:noFill/>
                </a:ln>
                <a:ea typeface="Microsoft YaHei" pitchFamily="2"/>
                <a:cs typeface="Mangal" pitchFamily="2"/>
              </a:rPr>
              <a:t>para formar uma única imagem, com diferentes níveis de profundidade entre os objetos nela presentes.</a:t>
            </a:r>
          </a:p>
        </p:txBody>
      </p:sp>
    </p:spTree>
    <p:extLst>
      <p:ext uri="{BB962C8B-B14F-4D97-AF65-F5344CB8AC3E}">
        <p14:creationId xmlns:p14="http://schemas.microsoft.com/office/powerpoint/2010/main" val="138894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11635"/>
          <a:stretch/>
        </p:blipFill>
        <p:spPr>
          <a:xfrm>
            <a:off x="2299018" y="-643680"/>
            <a:ext cx="8465670" cy="766367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11</a:t>
            </a:fld>
            <a:endParaRPr lang="pt-BR" dirty="0"/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 smtClean="0"/>
              <a:t>Técnicas de Visualização</a:t>
            </a:r>
            <a:endParaRPr lang="pt-BR" sz="4400" dirty="0"/>
          </a:p>
        </p:txBody>
      </p:sp>
      <p:sp>
        <p:nvSpPr>
          <p:cNvPr id="10" name="Espaço Reservado para Rodapé 3"/>
          <p:cNvSpPr>
            <a:spLocks noGrp="1"/>
          </p:cNvSpPr>
          <p:nvPr>
            <p:ph type="ftr" sz="quarter" idx="4294967295"/>
          </p:nvPr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/>
          <a:lstStyle/>
          <a:p>
            <a:r>
              <a:rPr lang="pt-BR" sz="1200" dirty="0">
                <a:solidFill>
                  <a:schemeClr val="tx2"/>
                </a:solidFill>
              </a:rPr>
              <a:t>SCC5909 - Fundamentos de Multimídia - Seminário Vídeo 3D</a:t>
            </a:r>
          </a:p>
        </p:txBody>
      </p:sp>
    </p:spTree>
    <p:extLst>
      <p:ext uri="{BB962C8B-B14F-4D97-AF65-F5344CB8AC3E}">
        <p14:creationId xmlns:p14="http://schemas.microsoft.com/office/powerpoint/2010/main" val="322453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4409" r="5784"/>
          <a:stretch/>
        </p:blipFill>
        <p:spPr>
          <a:xfrm>
            <a:off x="755576" y="2234754"/>
            <a:ext cx="7096981" cy="44157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979654" y="1315555"/>
            <a:ext cx="7184126" cy="961317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compatLnSpc="0"/>
          <a:lstStyle/>
          <a:p>
            <a:pPr hangingPunct="0"/>
            <a:r>
              <a:rPr lang="pt-BR" sz="1600" dirty="0" smtClean="0">
                <a:ea typeface="Garamond" pitchFamily="18"/>
                <a:cs typeface="Garamond" pitchFamily="18"/>
              </a:rPr>
              <a:t>As </a:t>
            </a:r>
            <a:r>
              <a:rPr lang="pt-BR" sz="1600" dirty="0">
                <a:ea typeface="Garamond" pitchFamily="18"/>
                <a:cs typeface="Garamond" pitchFamily="18"/>
              </a:rPr>
              <a:t>produções cinematográficas se utilizam da paralaxe para simular a disparidade</a:t>
            </a:r>
            <a:r>
              <a:rPr lang="pt-BR" sz="1600" dirty="0" smtClean="0">
                <a:ea typeface="Garamond" pitchFamily="18"/>
                <a:cs typeface="Garamond" pitchFamily="18"/>
              </a:rPr>
              <a:t>, o </a:t>
            </a:r>
            <a:r>
              <a:rPr lang="pt-BR" sz="1600" dirty="0">
                <a:ea typeface="Garamond" pitchFamily="18"/>
                <a:cs typeface="Garamond" pitchFamily="18"/>
              </a:rPr>
              <a:t>que  provoca a estereopsia e produz a sensação de profundidade.</a:t>
            </a:r>
          </a:p>
        </p:txBody>
      </p:sp>
      <p:sp>
        <p:nvSpPr>
          <p:cNvPr id="10" name="Espaço Reservado para Número de Slide 4"/>
          <p:cNvSpPr>
            <a:spLocks noGrp="1"/>
          </p:cNvSpPr>
          <p:nvPr>
            <p:ph type="sldNum" sz="quarter" idx="4294967295"/>
          </p:nvPr>
        </p:nvSpPr>
        <p:spPr>
          <a:xfrm>
            <a:off x="8163780" y="5805264"/>
            <a:ext cx="504056" cy="432048"/>
          </a:xfrm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12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11" name="Espaço Reservado para Rodapé 3"/>
          <p:cNvSpPr>
            <a:spLocks noGrp="1"/>
          </p:cNvSpPr>
          <p:nvPr>
            <p:ph type="ftr" sz="quarter" idx="4294967295"/>
          </p:nvPr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/>
          <a:lstStyle/>
          <a:p>
            <a:r>
              <a:rPr lang="pt-BR" sz="1200" dirty="0">
                <a:solidFill>
                  <a:schemeClr val="tx2"/>
                </a:solidFill>
              </a:rPr>
              <a:t>SCC5909 - Fundamentos de Multimídia - Seminário Vídeo 3D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20447" y="326586"/>
            <a:ext cx="8196435" cy="1143049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compatLnSpc="0"/>
          <a:lstStyle/>
          <a:p>
            <a:pPr>
              <a:spcBef>
                <a:spcPct val="0"/>
              </a:spcBef>
            </a:pPr>
            <a:r>
              <a:rPr lang="pt-BR" sz="3000" u="sng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Estereoscopia </a:t>
            </a:r>
            <a:r>
              <a:rPr lang="pt-BR" sz="3000" u="sng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		                               .</a:t>
            </a:r>
          </a:p>
        </p:txBody>
      </p:sp>
    </p:spTree>
    <p:extLst>
      <p:ext uri="{BB962C8B-B14F-4D97-AF65-F5344CB8AC3E}">
        <p14:creationId xmlns:p14="http://schemas.microsoft.com/office/powerpoint/2010/main" val="310154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18413" y="4482386"/>
            <a:ext cx="3265512" cy="18860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620447" y="326586"/>
            <a:ext cx="8196435" cy="1143049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compatLnSpc="0"/>
          <a:lstStyle/>
          <a:p>
            <a:pPr>
              <a:spcBef>
                <a:spcPct val="0"/>
              </a:spcBef>
            </a:pPr>
            <a:r>
              <a:rPr lang="pt-BR" sz="3000" u="sng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Anaglífico     			                               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292080" y="4017002"/>
            <a:ext cx="2775685" cy="277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03642" y="1469634"/>
            <a:ext cx="4980232" cy="26126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5"/>
          <p:cNvSpPr txBox="1"/>
          <p:nvPr/>
        </p:nvSpPr>
        <p:spPr>
          <a:xfrm>
            <a:off x="5877921" y="1124744"/>
            <a:ext cx="2798535" cy="3138812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compatLnSpc="0"/>
          <a:lstStyle/>
          <a:p>
            <a:pPr hangingPunct="0"/>
            <a:r>
              <a:rPr lang="pt-BR" sz="1600" dirty="0">
                <a:solidFill>
                  <a:srgbClr val="000000"/>
                </a:solidFill>
                <a:ea typeface="Garamond" pitchFamily="18"/>
                <a:cs typeface="Garamond" pitchFamily="18"/>
              </a:rPr>
              <a:t>Imagem separada em duas camadas de cor.</a:t>
            </a:r>
          </a:p>
          <a:p>
            <a:pPr hangingPunct="0"/>
            <a:endParaRPr lang="pt-BR" sz="1600" dirty="0">
              <a:solidFill>
                <a:srgbClr val="000000"/>
              </a:solidFill>
              <a:ea typeface="Garamond" pitchFamily="18"/>
              <a:cs typeface="Garamond" pitchFamily="18"/>
            </a:endParaRPr>
          </a:p>
          <a:p>
            <a:pPr hangingPunct="0"/>
            <a:r>
              <a:rPr lang="pt-BR" sz="1600" dirty="0">
                <a:solidFill>
                  <a:srgbClr val="000000"/>
                </a:solidFill>
                <a:ea typeface="Garamond" pitchFamily="18"/>
                <a:cs typeface="Garamond" pitchFamily="18"/>
              </a:rPr>
              <a:t>Precisa de tratamento do vídeo e uso de óculos.</a:t>
            </a:r>
          </a:p>
          <a:p>
            <a:pPr hangingPunct="0"/>
            <a:endParaRPr lang="pt-BR" sz="1600" dirty="0">
              <a:solidFill>
                <a:srgbClr val="000000"/>
              </a:solidFill>
              <a:ea typeface="Garamond" pitchFamily="18"/>
              <a:cs typeface="Garamond" pitchFamily="18"/>
            </a:endParaRPr>
          </a:p>
          <a:p>
            <a:pPr hangingPunct="0"/>
            <a:r>
              <a:rPr lang="pt-BR" sz="1600" dirty="0">
                <a:solidFill>
                  <a:srgbClr val="000000"/>
                </a:solidFill>
                <a:ea typeface="Garamond" pitchFamily="18"/>
                <a:cs typeface="Garamond" pitchFamily="18"/>
              </a:rPr>
              <a:t>É o mais utilizado por ser o mais barato.</a:t>
            </a:r>
          </a:p>
          <a:p>
            <a:pPr hangingPunct="0"/>
            <a:endParaRPr lang="pt-BR" sz="1600" dirty="0">
              <a:solidFill>
                <a:srgbClr val="000000"/>
              </a:solidFill>
              <a:ea typeface="Garamond" pitchFamily="18"/>
              <a:cs typeface="Garamond" pitchFamily="18"/>
            </a:endParaRPr>
          </a:p>
          <a:p>
            <a:pPr hangingPunct="0"/>
            <a:r>
              <a:rPr lang="pt-BR" sz="1600" dirty="0">
                <a:solidFill>
                  <a:srgbClr val="000000"/>
                </a:solidFill>
                <a:ea typeface="Garamond" pitchFamily="18"/>
                <a:cs typeface="Garamond" pitchFamily="18"/>
              </a:rPr>
              <a:t>Limitações: alteração das cores, perda de luminosidade e cansaço visual após uso prolongado</a:t>
            </a:r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4294967295"/>
          </p:nvPr>
        </p:nvSpPr>
        <p:spPr>
          <a:xfrm>
            <a:off x="8172400" y="5805264"/>
            <a:ext cx="504056" cy="432048"/>
          </a:xfrm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13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8" name="Espaço Reservado para Rodapé 3"/>
          <p:cNvSpPr>
            <a:spLocks noGrp="1"/>
          </p:cNvSpPr>
          <p:nvPr>
            <p:ph type="ftr" sz="quarter" idx="4294967295"/>
          </p:nvPr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/>
          <a:lstStyle/>
          <a:p>
            <a:r>
              <a:rPr lang="pt-BR" sz="1200" dirty="0">
                <a:solidFill>
                  <a:schemeClr val="tx2"/>
                </a:solidFill>
              </a:rPr>
              <a:t>SCC5909 - Fundamentos de Multimídia - Seminário Vídeo 3D</a:t>
            </a:r>
          </a:p>
        </p:txBody>
      </p:sp>
    </p:spTree>
    <p:extLst>
      <p:ext uri="{BB962C8B-B14F-4D97-AF65-F5344CB8AC3E}">
        <p14:creationId xmlns:p14="http://schemas.microsoft.com/office/powerpoint/2010/main" val="111468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620447" y="326586"/>
            <a:ext cx="8196435" cy="1143049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compatLnSpc="0"/>
          <a:lstStyle/>
          <a:p>
            <a:pPr hangingPunct="0"/>
            <a:r>
              <a:rPr lang="pt-BR" sz="3000" u="sng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Luz Polarizada     			                      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47726" y="4638820"/>
            <a:ext cx="4475057" cy="20561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/>
          <p:cNvSpPr txBox="1"/>
          <p:nvPr/>
        </p:nvSpPr>
        <p:spPr>
          <a:xfrm>
            <a:off x="5436096" y="1340768"/>
            <a:ext cx="3096344" cy="3373954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compatLnSpc="0"/>
          <a:lstStyle/>
          <a:p>
            <a:pPr hangingPunct="0"/>
            <a:r>
              <a:rPr lang="pt-BR" sz="1600" dirty="0">
                <a:solidFill>
                  <a:srgbClr val="000000"/>
                </a:solidFill>
                <a:ea typeface="Garamond" pitchFamily="18"/>
                <a:cs typeface="Garamond" pitchFamily="18"/>
              </a:rPr>
              <a:t>Dois projetores sincronizados colocam duas visões respectivas na tela, cada uma com uma polarização.</a:t>
            </a:r>
          </a:p>
          <a:p>
            <a:pPr hangingPunct="0"/>
            <a:endParaRPr lang="pt-BR" sz="1600" dirty="0">
              <a:solidFill>
                <a:srgbClr val="000000"/>
              </a:solidFill>
              <a:ea typeface="Garamond" pitchFamily="18"/>
              <a:cs typeface="Garamond" pitchFamily="18"/>
            </a:endParaRPr>
          </a:p>
          <a:p>
            <a:pPr hangingPunct="0"/>
            <a:r>
              <a:rPr lang="pt-BR" sz="1600" dirty="0">
                <a:solidFill>
                  <a:srgbClr val="000000"/>
                </a:solidFill>
                <a:ea typeface="Garamond" pitchFamily="18"/>
                <a:cs typeface="Garamond" pitchFamily="18"/>
              </a:rPr>
              <a:t>Os óculos permitem que se veja apenas uma das imagens em cada olho.</a:t>
            </a:r>
          </a:p>
          <a:p>
            <a:pPr hangingPunct="0"/>
            <a:endParaRPr lang="pt-BR" sz="1600" dirty="0">
              <a:solidFill>
                <a:srgbClr val="000000"/>
              </a:solidFill>
              <a:ea typeface="Garamond" pitchFamily="18"/>
              <a:cs typeface="Garamond" pitchFamily="18"/>
            </a:endParaRPr>
          </a:p>
          <a:p>
            <a:pPr hangingPunct="0"/>
            <a:r>
              <a:rPr lang="pt-BR" sz="1600" dirty="0">
                <a:solidFill>
                  <a:srgbClr val="000000"/>
                </a:solidFill>
                <a:ea typeface="Garamond" pitchFamily="18"/>
                <a:cs typeface="Garamond" pitchFamily="18"/>
              </a:rPr>
              <a:t>Os óculos são relativamente baratos, mas precisa de projetor especial e de uma tela metalizada.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228812" y="1329856"/>
            <a:ext cx="3801709" cy="30790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Espaço Reservado para Número de Slide 4"/>
          <p:cNvSpPr>
            <a:spLocks noGrp="1"/>
          </p:cNvSpPr>
          <p:nvPr>
            <p:ph type="sldNum" sz="quarter" idx="4294967295"/>
          </p:nvPr>
        </p:nvSpPr>
        <p:spPr>
          <a:xfrm>
            <a:off x="8172400" y="5805264"/>
            <a:ext cx="504056" cy="432048"/>
          </a:xfrm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14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7" name="Espaço Reservado para Rodapé 3"/>
          <p:cNvSpPr>
            <a:spLocks noGrp="1"/>
          </p:cNvSpPr>
          <p:nvPr>
            <p:ph type="ftr" sz="quarter" idx="4294967295"/>
          </p:nvPr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/>
          <a:lstStyle/>
          <a:p>
            <a:r>
              <a:rPr lang="pt-BR" sz="1200" dirty="0">
                <a:solidFill>
                  <a:schemeClr val="tx2"/>
                </a:solidFill>
              </a:rPr>
              <a:t>SCC5909 - Fundamentos de Multimídia - Seminário Vídeo 3D</a:t>
            </a:r>
          </a:p>
        </p:txBody>
      </p:sp>
    </p:spTree>
    <p:extLst>
      <p:ext uri="{BB962C8B-B14F-4D97-AF65-F5344CB8AC3E}">
        <p14:creationId xmlns:p14="http://schemas.microsoft.com/office/powerpoint/2010/main" val="48504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620447" y="326586"/>
            <a:ext cx="8196435" cy="1143049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compatLnSpc="0"/>
          <a:lstStyle/>
          <a:p>
            <a:pPr hangingPunct="0"/>
            <a:r>
              <a:rPr lang="pt-BR" sz="3000" u="sng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Obturador      				                      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28811" y="1447881"/>
            <a:ext cx="3408215" cy="194253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/>
          <p:cNvSpPr txBox="1"/>
          <p:nvPr/>
        </p:nvSpPr>
        <p:spPr>
          <a:xfrm>
            <a:off x="5508104" y="1412776"/>
            <a:ext cx="2818951" cy="4267492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compatLnSpc="0"/>
          <a:lstStyle/>
          <a:p>
            <a:pPr hangingPunct="0">
              <a:defRPr sz="1100">
                <a:latin typeface="Times New Roman" pitchFamily="16"/>
                <a:ea typeface="Times New Roman" pitchFamily="16"/>
                <a:cs typeface="Times New Roman" pitchFamily="16"/>
              </a:defRPr>
            </a:pPr>
            <a:r>
              <a:rPr lang="pt-BR" sz="1600" dirty="0">
                <a:latin typeface="+mj-lt"/>
                <a:ea typeface="Microsoft YaHei" pitchFamily="2"/>
                <a:cs typeface="Mangal" pitchFamily="2"/>
              </a:rPr>
              <a:t>O monitor exibe alternadamente as imagens para cada olho em</a:t>
            </a:r>
          </a:p>
          <a:p>
            <a:pPr hangingPunct="0">
              <a:defRPr sz="1100">
                <a:latin typeface="Times New Roman" pitchFamily="16"/>
                <a:ea typeface="Times New Roman" pitchFamily="16"/>
                <a:cs typeface="Times New Roman" pitchFamily="16"/>
              </a:defRPr>
            </a:pPr>
            <a:r>
              <a:rPr lang="pt-BR" sz="1600" dirty="0">
                <a:latin typeface="+mj-lt"/>
                <a:ea typeface="Microsoft YaHei" pitchFamily="2"/>
                <a:cs typeface="Mangal" pitchFamily="2"/>
              </a:rPr>
              <a:t>alta frequência.</a:t>
            </a:r>
          </a:p>
          <a:p>
            <a:pPr hangingPunct="0"/>
            <a:endParaRPr lang="pt-BR" sz="1600" dirty="0">
              <a:latin typeface="+mj-lt"/>
              <a:ea typeface="Microsoft YaHei" pitchFamily="2"/>
              <a:cs typeface="Mangal" pitchFamily="2"/>
            </a:endParaRPr>
          </a:p>
          <a:p>
            <a:pPr hangingPunct="0"/>
            <a:r>
              <a:rPr lang="pt-BR" sz="1600" dirty="0">
                <a:latin typeface="+mj-lt"/>
                <a:ea typeface="Microsoft YaHei" pitchFamily="2"/>
                <a:cs typeface="Mangal" pitchFamily="2"/>
              </a:rPr>
              <a:t>Óculos especiais de LCD bloqueiam a visão de um olho e depois do outro, em rápidas sucessões.</a:t>
            </a:r>
          </a:p>
          <a:p>
            <a:pPr hangingPunct="0"/>
            <a:endParaRPr lang="pt-BR" sz="1600" dirty="0">
              <a:latin typeface="+mj-lt"/>
              <a:ea typeface="Microsoft YaHei" pitchFamily="2"/>
              <a:cs typeface="Mangal" pitchFamily="2"/>
            </a:endParaRPr>
          </a:p>
          <a:p>
            <a:pPr hangingPunct="0"/>
            <a:r>
              <a:rPr lang="pt-BR" sz="1600" dirty="0">
                <a:latin typeface="+mj-lt"/>
                <a:ea typeface="Microsoft YaHei" pitchFamily="2"/>
                <a:cs typeface="Mangal" pitchFamily="2"/>
              </a:rPr>
              <a:t>Limitações: óculos de alto custo; </a:t>
            </a:r>
            <a:r>
              <a:rPr lang="pt-BR" sz="1600" dirty="0">
                <a:latin typeface="+mj-lt"/>
                <a:ea typeface="Times New Roman" pitchFamily="18"/>
                <a:cs typeface="Times New Roman" pitchFamily="18"/>
              </a:rPr>
              <a:t>perda da resolução ou brilho das imagens; não é possível utilizar os</a:t>
            </a:r>
          </a:p>
          <a:p>
            <a:pPr hangingPunct="0">
              <a:defRPr sz="1100">
                <a:latin typeface="Times New Roman" pitchFamily="16"/>
                <a:ea typeface="Times New Roman" pitchFamily="16"/>
                <a:cs typeface="Times New Roman" pitchFamily="16"/>
              </a:defRPr>
            </a:pPr>
            <a:r>
              <a:rPr lang="pt-BR" sz="1600" dirty="0">
                <a:latin typeface="+mj-lt"/>
                <a:ea typeface="Times New Roman" pitchFamily="18"/>
                <a:cs typeface="Times New Roman" pitchFamily="18"/>
              </a:rPr>
              <a:t>mesmos óculos para televisores 3D de marcas diferentes.</a:t>
            </a:r>
          </a:p>
        </p:txBody>
      </p:sp>
      <p:sp>
        <p:nvSpPr>
          <p:cNvPr id="6" name="Espaço Reservado para Número de Slide 4"/>
          <p:cNvSpPr>
            <a:spLocks noGrp="1"/>
          </p:cNvSpPr>
          <p:nvPr>
            <p:ph type="sldNum" sz="quarter" idx="4294967295"/>
          </p:nvPr>
        </p:nvSpPr>
        <p:spPr>
          <a:xfrm>
            <a:off x="8172400" y="5805264"/>
            <a:ext cx="504056" cy="432048"/>
          </a:xfrm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15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7" name="Espaço Reservado para Rodapé 3"/>
          <p:cNvSpPr>
            <a:spLocks noGrp="1"/>
          </p:cNvSpPr>
          <p:nvPr>
            <p:ph type="ftr" sz="quarter" idx="4294967295"/>
          </p:nvPr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/>
          <a:lstStyle/>
          <a:p>
            <a:r>
              <a:rPr lang="pt-BR" sz="1200" dirty="0">
                <a:solidFill>
                  <a:schemeClr val="tx2"/>
                </a:solidFill>
              </a:rPr>
              <a:t>SCC5909 - Fundamentos de Multimídia - Seminário Vídeo 3D</a:t>
            </a:r>
          </a:p>
        </p:txBody>
      </p:sp>
      <p:pic>
        <p:nvPicPr>
          <p:cNvPr id="1026" name="Picture 2" descr="D:\versionados\2-Disciplinas\Multimidia\sem oculos.jpeg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32" y="4077072"/>
            <a:ext cx="4047774" cy="22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91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Sensação de profundidade sem utilização de nenhum acessório</a:t>
            </a:r>
          </a:p>
          <a:p>
            <a:r>
              <a:rPr lang="pt-BR" dirty="0" smtClean="0"/>
              <a:t>Tecnologia Lenticular</a:t>
            </a:r>
          </a:p>
          <a:p>
            <a:pPr lvl="1"/>
            <a:r>
              <a:rPr lang="pt-BR" dirty="0" smtClean="0"/>
              <a:t>Apenas um dos tipos</a:t>
            </a:r>
          </a:p>
          <a:p>
            <a:pPr lvl="1"/>
            <a:r>
              <a:rPr lang="pt-BR" dirty="0" smtClean="0"/>
              <a:t>Luz direcionada para</a:t>
            </a:r>
          </a:p>
          <a:p>
            <a:pPr marL="365760" lvl="1" indent="0">
              <a:buNone/>
            </a:pPr>
            <a:r>
              <a:rPr lang="pt-BR" dirty="0" smtClean="0"/>
              <a:t>direções diferentes</a:t>
            </a:r>
          </a:p>
          <a:p>
            <a:pPr lvl="1"/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6"/>
          </p:nvPr>
        </p:nvSpPr>
        <p:spPr>
          <a:xfrm>
            <a:off x="4211960" y="6492240"/>
            <a:ext cx="4536504" cy="365760"/>
          </a:xfrm>
        </p:spPr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16</a:t>
            </a:fld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289396" y="4077072"/>
            <a:ext cx="4676775" cy="2612033"/>
            <a:chOff x="289396" y="4077072"/>
            <a:chExt cx="4676775" cy="26120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96" y="4077072"/>
              <a:ext cx="4676775" cy="2400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CaixaDeTexto 8"/>
            <p:cNvSpPr txBox="1"/>
            <p:nvPr/>
          </p:nvSpPr>
          <p:spPr>
            <a:xfrm>
              <a:off x="1259632" y="6381328"/>
              <a:ext cx="273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smtClean="0"/>
                <a:t>(Halle, 1997) - adaptado</a:t>
              </a:r>
              <a:endParaRPr lang="pt-BR" sz="1400" dirty="0"/>
            </a:p>
          </p:txBody>
        </p:sp>
      </p:grp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62200"/>
            <a:ext cx="382905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620447" y="326586"/>
            <a:ext cx="8196435" cy="1143049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compatLnSpc="0"/>
          <a:lstStyle/>
          <a:p>
            <a:pPr hangingPunct="0"/>
            <a:r>
              <a:rPr lang="pt-BR" sz="3000" u="sng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Monitores Autoestereoscópicos		     .</a:t>
            </a:r>
            <a:endParaRPr lang="pt-BR" sz="3000" u="sng" cap="sm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6766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Documents and Settings\Matheus\Desktop\Mestrado\2-Disciplinas\Multimidia\bit.jp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0"/>
            <a:ext cx="102561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17</a:t>
            </a:fld>
            <a:endParaRPr lang="pt-BR" dirty="0"/>
          </a:p>
        </p:txBody>
      </p:sp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 smtClean="0"/>
              <a:t>Técnicas de Codificação</a:t>
            </a:r>
            <a:endParaRPr lang="pt-BR" sz="4400" dirty="0"/>
          </a:p>
        </p:txBody>
      </p:sp>
      <p:sp>
        <p:nvSpPr>
          <p:cNvPr id="8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930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pt-BR" dirty="0" smtClean="0"/>
              <a:t>Lipton</a:t>
            </a:r>
          </a:p>
          <a:p>
            <a:pPr>
              <a:lnSpc>
                <a:spcPct val="250000"/>
              </a:lnSpc>
            </a:pPr>
            <a:r>
              <a:rPr lang="pt-BR" dirty="0" smtClean="0"/>
              <a:t>Baseadas em vídeo e profundidade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6"/>
          </p:nvPr>
        </p:nvSpPr>
        <p:spPr>
          <a:xfrm>
            <a:off x="4211960" y="6492240"/>
            <a:ext cx="4536504" cy="365760"/>
          </a:xfrm>
        </p:spPr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18</a:t>
            </a:fld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20447" y="326586"/>
            <a:ext cx="8196435" cy="1143049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compatLnSpc="0"/>
          <a:lstStyle/>
          <a:p>
            <a:pPr hangingPunct="0"/>
            <a:r>
              <a:rPr lang="pt-BR" sz="3000" u="sng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Classificação</a:t>
            </a:r>
            <a:r>
              <a:rPr lang="pt-BR" sz="3000" u="sng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				                      .</a:t>
            </a:r>
          </a:p>
        </p:txBody>
      </p:sp>
    </p:spTree>
    <p:extLst>
      <p:ext uri="{BB962C8B-B14F-4D97-AF65-F5344CB8AC3E}">
        <p14:creationId xmlns:p14="http://schemas.microsoft.com/office/powerpoint/2010/main" val="292291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Formatos para armazenamento:</a:t>
            </a:r>
          </a:p>
          <a:p>
            <a:pPr lvl="1"/>
            <a:r>
              <a:rPr lang="pt-BR" dirty="0"/>
              <a:t>side-by-side</a:t>
            </a:r>
          </a:p>
          <a:p>
            <a:pPr lvl="1"/>
            <a:r>
              <a:rPr lang="pt-BR" dirty="0"/>
              <a:t>above-below</a:t>
            </a:r>
          </a:p>
          <a:p>
            <a:r>
              <a:rPr lang="pt-BR" dirty="0"/>
              <a:t>Apenas sinais de vídeo</a:t>
            </a:r>
          </a:p>
          <a:p>
            <a:r>
              <a:rPr lang="pt-BR" dirty="0"/>
              <a:t>CSV</a:t>
            </a:r>
          </a:p>
          <a:p>
            <a:r>
              <a:rPr lang="pt-BR" dirty="0"/>
              <a:t>MVC</a:t>
            </a:r>
          </a:p>
          <a:p>
            <a:r>
              <a:rPr lang="pt-BR" dirty="0"/>
              <a:t>Limitado para as tecnologias futuras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6"/>
          </p:nvPr>
        </p:nvSpPr>
        <p:spPr>
          <a:xfrm>
            <a:off x="4211960" y="6492240"/>
            <a:ext cx="4536504" cy="365760"/>
          </a:xfrm>
        </p:spPr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19</a:t>
            </a:fld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20447" y="326586"/>
            <a:ext cx="8196435" cy="1143049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compatLnSpc="0"/>
          <a:lstStyle/>
          <a:p>
            <a:pPr hangingPunct="0"/>
            <a:r>
              <a:rPr lang="pt-BR" sz="3000" u="sng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Lipton	   </a:t>
            </a:r>
            <a:r>
              <a:rPr lang="pt-BR" sz="3000" u="sng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				                      .</a:t>
            </a:r>
          </a:p>
        </p:txBody>
      </p:sp>
    </p:spTree>
    <p:extLst>
      <p:ext uri="{BB962C8B-B14F-4D97-AF65-F5344CB8AC3E}">
        <p14:creationId xmlns:p14="http://schemas.microsoft.com/office/powerpoint/2010/main" val="246106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1143000"/>
          </a:xfrm>
        </p:spPr>
        <p:txBody>
          <a:bodyPr/>
          <a:lstStyle/>
          <a:p>
            <a:r>
              <a:rPr lang="pt-BR" u="sng" dirty="0" smtClean="0"/>
              <a:t>Roteiro						        	.</a:t>
            </a:r>
            <a:endParaRPr lang="pt-BR" u="sng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A visão humana</a:t>
            </a:r>
          </a:p>
          <a:p>
            <a:r>
              <a:rPr lang="pt-BR" dirty="0" smtClean="0"/>
              <a:t>Técnicas de Visualização Estereoscópica</a:t>
            </a:r>
          </a:p>
          <a:p>
            <a:r>
              <a:rPr lang="pt-BR" dirty="0" smtClean="0"/>
              <a:t>Técnicas de Codificação Estereoscópica</a:t>
            </a:r>
          </a:p>
          <a:p>
            <a:r>
              <a:rPr lang="pt-BR" dirty="0" smtClean="0"/>
              <a:t>Tópicos Atuais</a:t>
            </a:r>
          </a:p>
          <a:p>
            <a:r>
              <a:rPr lang="pt-BR" dirty="0" smtClean="0"/>
              <a:t>Problemas Psicológicos Relacionados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6"/>
          </p:nvPr>
        </p:nvSpPr>
        <p:spPr>
          <a:xfrm>
            <a:off x="4211960" y="6492240"/>
            <a:ext cx="4536504" cy="365760"/>
          </a:xfrm>
        </p:spPr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474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6"/>
          </p:nvPr>
        </p:nvSpPr>
        <p:spPr>
          <a:xfrm>
            <a:off x="4211960" y="6492240"/>
            <a:ext cx="4536504" cy="365760"/>
          </a:xfrm>
        </p:spPr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20</a:t>
            </a:fld>
            <a:endParaRPr lang="pt-BR" dirty="0"/>
          </a:p>
        </p:txBody>
      </p:sp>
      <p:pic>
        <p:nvPicPr>
          <p:cNvPr id="3074" name="Picture 2" descr="D:\versionados\2-Disciplinas\Multimidia\hei02-1244x350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92896"/>
            <a:ext cx="9139088" cy="257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620447" y="326586"/>
            <a:ext cx="8196435" cy="1143049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compatLnSpc="0"/>
          <a:lstStyle/>
          <a:p>
            <a:pPr hangingPunct="0"/>
            <a:r>
              <a:rPr lang="pt-BR" sz="3000" u="sng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Lipton – Side-by-side</a:t>
            </a:r>
            <a:r>
              <a:rPr lang="pt-BR" sz="3000" u="sng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		                      .</a:t>
            </a:r>
          </a:p>
        </p:txBody>
      </p:sp>
    </p:spTree>
    <p:extLst>
      <p:ext uri="{BB962C8B-B14F-4D97-AF65-F5344CB8AC3E}">
        <p14:creationId xmlns:p14="http://schemas.microsoft.com/office/powerpoint/2010/main" val="249082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6"/>
          </p:nvPr>
        </p:nvSpPr>
        <p:spPr>
          <a:xfrm>
            <a:off x="4211960" y="6492240"/>
            <a:ext cx="4536504" cy="365760"/>
          </a:xfrm>
        </p:spPr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21</a:t>
            </a:fld>
            <a:endParaRPr lang="pt-BR" dirty="0"/>
          </a:p>
        </p:txBody>
      </p:sp>
      <p:pic>
        <p:nvPicPr>
          <p:cNvPr id="4098" name="Picture 2" descr="D:\versionados\2-Disciplinas\Multimidia\Avatar-a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03" y="1556792"/>
            <a:ext cx="6655246" cy="487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620447" y="326586"/>
            <a:ext cx="8196435" cy="1143049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compatLnSpc="0"/>
          <a:lstStyle/>
          <a:p>
            <a:pPr hangingPunct="0"/>
            <a:r>
              <a:rPr lang="pt-BR" sz="3000" u="sng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Lipton – Above-below</a:t>
            </a:r>
            <a:r>
              <a:rPr lang="pt-BR" sz="3000" u="sng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		                      .</a:t>
            </a:r>
          </a:p>
        </p:txBody>
      </p:sp>
    </p:spTree>
    <p:extLst>
      <p:ext uri="{BB962C8B-B14F-4D97-AF65-F5344CB8AC3E}">
        <p14:creationId xmlns:p14="http://schemas.microsoft.com/office/powerpoint/2010/main" val="131086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V+D</a:t>
            </a:r>
          </a:p>
          <a:p>
            <a:endParaRPr lang="pt-BR" dirty="0"/>
          </a:p>
          <a:p>
            <a:r>
              <a:rPr lang="pt-BR" dirty="0" smtClean="0"/>
              <a:t>MVD</a:t>
            </a:r>
          </a:p>
          <a:p>
            <a:endParaRPr lang="pt-BR" dirty="0"/>
          </a:p>
          <a:p>
            <a:r>
              <a:rPr lang="pt-BR" dirty="0" smtClean="0"/>
              <a:t>LDV</a:t>
            </a:r>
          </a:p>
          <a:p>
            <a:endParaRPr lang="pt-BR" dirty="0"/>
          </a:p>
          <a:p>
            <a:r>
              <a:rPr lang="pt-BR" dirty="0"/>
              <a:t>DES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6"/>
          </p:nvPr>
        </p:nvSpPr>
        <p:spPr>
          <a:xfrm>
            <a:off x="4211960" y="6492240"/>
            <a:ext cx="4536504" cy="365760"/>
          </a:xfrm>
        </p:spPr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22</a:t>
            </a:fld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20447" y="326586"/>
            <a:ext cx="8196435" cy="1143049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compatLnSpc="0"/>
          <a:lstStyle/>
          <a:p>
            <a:pPr hangingPunct="0"/>
            <a:r>
              <a:rPr lang="pt-BR" sz="3000" u="sng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Baseadas em Vídeo e Profundidade           </a:t>
            </a:r>
            <a:r>
              <a:rPr lang="pt-BR" sz="3000" u="sng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974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6"/>
          </p:nvPr>
        </p:nvSpPr>
        <p:spPr>
          <a:xfrm>
            <a:off x="4211960" y="6492240"/>
            <a:ext cx="4536504" cy="365760"/>
          </a:xfrm>
        </p:spPr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23</a:t>
            </a:fld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>
            <a:off x="1524855" y="1543799"/>
            <a:ext cx="6071481" cy="4837529"/>
            <a:chOff x="4283968" y="2924944"/>
            <a:chExt cx="3988194" cy="317764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2924944"/>
              <a:ext cx="3988194" cy="2725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CaixaDeTexto 5"/>
            <p:cNvSpPr txBox="1"/>
            <p:nvPr/>
          </p:nvSpPr>
          <p:spPr>
            <a:xfrm>
              <a:off x="5103810" y="5733256"/>
              <a:ext cx="2348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/>
                <a:t>Smolic et al. (2009)</a:t>
              </a:r>
              <a:endParaRPr lang="pt-BR" dirty="0"/>
            </a:p>
          </p:txBody>
        </p:sp>
      </p:grpSp>
      <p:sp>
        <p:nvSpPr>
          <p:cNvPr id="10" name="CaixaDeTexto 9"/>
          <p:cNvSpPr txBox="1"/>
          <p:nvPr/>
        </p:nvSpPr>
        <p:spPr>
          <a:xfrm>
            <a:off x="620447" y="326586"/>
            <a:ext cx="8196435" cy="1143049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compatLnSpc="0"/>
          <a:lstStyle/>
          <a:p>
            <a:pPr hangingPunct="0"/>
            <a:r>
              <a:rPr lang="pt-BR" sz="3000" u="sng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V+D – Video Plus Depth</a:t>
            </a:r>
            <a:r>
              <a:rPr lang="pt-BR" sz="3000" u="sng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		</a:t>
            </a:r>
            <a:r>
              <a:rPr lang="pt-BR" sz="3000" u="sng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	     .</a:t>
            </a:r>
            <a:endParaRPr lang="pt-BR" sz="3000" u="sng" cap="sm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5900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6"/>
          </p:nvPr>
        </p:nvSpPr>
        <p:spPr>
          <a:xfrm>
            <a:off x="4211960" y="6492240"/>
            <a:ext cx="4536504" cy="365760"/>
          </a:xfrm>
        </p:spPr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24</a:t>
            </a:fld>
            <a:endParaRPr lang="pt-BR" dirty="0"/>
          </a:p>
        </p:txBody>
      </p:sp>
      <p:grpSp>
        <p:nvGrpSpPr>
          <p:cNvPr id="9" name="Grupo 8"/>
          <p:cNvGrpSpPr/>
          <p:nvPr/>
        </p:nvGrpSpPr>
        <p:grpSpPr>
          <a:xfrm>
            <a:off x="140834" y="2123564"/>
            <a:ext cx="8607630" cy="3177644"/>
            <a:chOff x="611560" y="3284984"/>
            <a:chExt cx="7696200" cy="2817604"/>
          </a:xfrm>
        </p:grpSpPr>
        <p:sp>
          <p:nvSpPr>
            <p:cNvPr id="8" name="CaixaDeTexto 7"/>
            <p:cNvSpPr txBox="1"/>
            <p:nvPr/>
          </p:nvSpPr>
          <p:spPr>
            <a:xfrm>
              <a:off x="2627784" y="5733256"/>
              <a:ext cx="3816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/>
                <a:t>Smolic et al. (2009) - adaptado</a:t>
              </a:r>
              <a:endParaRPr lang="pt-BR" dirty="0"/>
            </a:p>
          </p:txBody>
        </p:sp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3284984"/>
              <a:ext cx="7696200" cy="2447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CaixaDeTexto 9"/>
          <p:cNvSpPr txBox="1"/>
          <p:nvPr/>
        </p:nvSpPr>
        <p:spPr>
          <a:xfrm>
            <a:off x="620447" y="326586"/>
            <a:ext cx="8196435" cy="1143049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compatLnSpc="0"/>
          <a:lstStyle/>
          <a:p>
            <a:pPr hangingPunct="0"/>
            <a:r>
              <a:rPr lang="pt-BR" sz="3000" u="sng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MVD </a:t>
            </a:r>
            <a:r>
              <a:rPr lang="pt-BR" sz="3000" u="sng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pt-BR" sz="3000" u="sng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Multiview Video plus </a:t>
            </a:r>
            <a:r>
              <a:rPr lang="pt-BR" sz="3000" u="sng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Depth	     .</a:t>
            </a:r>
            <a:endParaRPr lang="pt-BR" sz="3000" u="sng" cap="sm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1433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6"/>
          </p:nvPr>
        </p:nvSpPr>
        <p:spPr>
          <a:xfrm>
            <a:off x="4211960" y="6492240"/>
            <a:ext cx="4536504" cy="365760"/>
          </a:xfrm>
        </p:spPr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25</a:t>
            </a:fld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835696" y="1628800"/>
            <a:ext cx="5472608" cy="4437764"/>
            <a:chOff x="4166862" y="3717032"/>
            <a:chExt cx="3141442" cy="254741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6862" y="3717032"/>
              <a:ext cx="3141442" cy="2304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CaixaDeTexto 6"/>
            <p:cNvSpPr txBox="1"/>
            <p:nvPr/>
          </p:nvSpPr>
          <p:spPr>
            <a:xfrm>
              <a:off x="5096851" y="6052434"/>
              <a:ext cx="1281463" cy="2120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/>
                <a:t>Smolic</a:t>
              </a:r>
              <a:r>
                <a:rPr lang="pt-BR" dirty="0"/>
                <a:t> </a:t>
              </a:r>
              <a:r>
                <a:rPr lang="pt-BR" dirty="0" smtClean="0"/>
                <a:t>et al. (2009)</a:t>
              </a:r>
              <a:endParaRPr lang="pt-BR" dirty="0"/>
            </a:p>
          </p:txBody>
        </p:sp>
      </p:grpSp>
      <p:sp>
        <p:nvSpPr>
          <p:cNvPr id="10" name="CaixaDeTexto 9"/>
          <p:cNvSpPr txBox="1"/>
          <p:nvPr/>
        </p:nvSpPr>
        <p:spPr>
          <a:xfrm>
            <a:off x="620447" y="326586"/>
            <a:ext cx="8196435" cy="1143049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compatLnSpc="0"/>
          <a:lstStyle/>
          <a:p>
            <a:pPr hangingPunct="0"/>
            <a:r>
              <a:rPr lang="pt-BR" sz="3000" u="sng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LDV – Layered Depth Video			     .</a:t>
            </a:r>
            <a:endParaRPr lang="pt-BR" sz="3000" u="sng" cap="sm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0200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DES engloba tudo</a:t>
            </a:r>
          </a:p>
          <a:p>
            <a:endParaRPr lang="pt-BR" dirty="0" smtClean="0"/>
          </a:p>
          <a:p>
            <a:r>
              <a:rPr lang="pt-BR" dirty="0" smtClean="0"/>
              <a:t>Cabe ao sistema fazer uso daquilo que é capaz de processar</a:t>
            </a:r>
          </a:p>
          <a:p>
            <a:endParaRPr lang="pt-BR" dirty="0" smtClean="0"/>
          </a:p>
          <a:p>
            <a:r>
              <a:rPr lang="pt-BR" dirty="0" smtClean="0"/>
              <a:t>Independência do sistema de exibição </a:t>
            </a:r>
            <a:r>
              <a:rPr lang="pt-BR" dirty="0" smtClean="0">
                <a:sym typeface="Wingdings"/>
              </a:rPr>
              <a:t></a:t>
            </a:r>
            <a:endParaRPr lang="pt-BR" b="1" dirty="0" smtClean="0">
              <a:sym typeface="Wingdings 2"/>
            </a:endParaRPr>
          </a:p>
          <a:p>
            <a:endParaRPr lang="pt-BR" b="1" dirty="0" smtClean="0"/>
          </a:p>
          <a:p>
            <a:r>
              <a:rPr lang="pt-BR" dirty="0" smtClean="0"/>
              <a:t>Engloba todos os defeitos já apontados </a:t>
            </a:r>
            <a:r>
              <a:rPr lang="pt-BR" dirty="0">
                <a:sym typeface="Wingdings"/>
              </a:rPr>
              <a:t></a:t>
            </a:r>
            <a:endParaRPr lang="pt-BR" b="1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6"/>
          </p:nvPr>
        </p:nvSpPr>
        <p:spPr>
          <a:xfrm>
            <a:off x="4211960" y="6492240"/>
            <a:ext cx="4536504" cy="365760"/>
          </a:xfrm>
        </p:spPr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26</a:t>
            </a:fld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20447" y="326586"/>
            <a:ext cx="8196435" cy="1143049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compatLnSpc="0"/>
          <a:lstStyle/>
          <a:p>
            <a:pPr hangingPunct="0"/>
            <a:r>
              <a:rPr lang="pt-BR" sz="3000" u="sng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DES – Depth Enhanced Stereo		     .</a:t>
            </a:r>
            <a:endParaRPr lang="pt-BR" sz="3000" u="sng" cap="sm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8897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pt-BR" sz="4400" b="0" dirty="0"/>
              <a:t>Tópicos Atuais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27</a:t>
            </a:fld>
            <a:endParaRPr lang="pt-BR" dirty="0"/>
          </a:p>
        </p:txBody>
      </p:sp>
      <p:sp>
        <p:nvSpPr>
          <p:cNvPr id="7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pic>
        <p:nvPicPr>
          <p:cNvPr id="5124" name="Picture 4" descr="C:\Documents and Settings\Matheus\Desktop\Mestrado\2-Disciplinas\Multimidia\sony-3d-t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692696"/>
            <a:ext cx="7027598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07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Correlação de imagens</a:t>
            </a:r>
          </a:p>
          <a:p>
            <a:pPr lvl="1"/>
            <a:r>
              <a:rPr lang="pt-BR" dirty="0" smtClean="0"/>
              <a:t>Semelhante à codificação temporal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Problema da incompatibilidade</a:t>
            </a:r>
          </a:p>
          <a:p>
            <a:pPr lvl="1"/>
            <a:r>
              <a:rPr lang="pt-BR" dirty="0" smtClean="0"/>
              <a:t>Compressão lossy tradicional</a:t>
            </a:r>
          </a:p>
          <a:p>
            <a:pPr lvl="2"/>
            <a:r>
              <a:rPr lang="pt-BR" dirty="0"/>
              <a:t>E</a:t>
            </a:r>
            <a:r>
              <a:rPr lang="pt-BR" dirty="0" smtClean="0"/>
              <a:t>rros </a:t>
            </a:r>
            <a:r>
              <a:rPr lang="pt-BR" dirty="0"/>
              <a:t>proibitivos para vídeos </a:t>
            </a:r>
            <a:r>
              <a:rPr lang="pt-BR" dirty="0" smtClean="0"/>
              <a:t>estereoscópicos</a:t>
            </a:r>
          </a:p>
          <a:p>
            <a:pPr lvl="1"/>
            <a:r>
              <a:rPr lang="pt-BR" dirty="0" smtClean="0"/>
              <a:t>Compressão exclusiva a certo tipo de visualização</a:t>
            </a:r>
          </a:p>
          <a:p>
            <a:pPr lvl="1"/>
            <a:endParaRPr lang="pt-BR" dirty="0"/>
          </a:p>
          <a:p>
            <a:r>
              <a:rPr lang="pt-BR" dirty="0" smtClean="0"/>
              <a:t>Problema do tamanho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6"/>
          </p:nvPr>
        </p:nvSpPr>
        <p:spPr>
          <a:xfrm>
            <a:off x="4211960" y="6492240"/>
            <a:ext cx="4536504" cy="365760"/>
          </a:xfrm>
        </p:spPr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28</a:t>
            </a:fld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20447" y="326586"/>
            <a:ext cx="8196435" cy="1143049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compatLnSpc="0"/>
          <a:lstStyle/>
          <a:p>
            <a:pPr hangingPunct="0"/>
            <a:r>
              <a:rPr lang="pt-BR" sz="3000" u="sng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Compressão (1/2)					     .</a:t>
            </a:r>
            <a:endParaRPr lang="pt-BR" sz="3000" u="sng" cap="sm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8627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3347864" y="1600200"/>
            <a:ext cx="4576936" cy="4873752"/>
          </a:xfrm>
        </p:spPr>
        <p:txBody>
          <a:bodyPr/>
          <a:lstStyle/>
          <a:p>
            <a:r>
              <a:rPr lang="pt-BR" dirty="0"/>
              <a:t>Doutorado: Leonardo A. de Andrade (UFSCar)</a:t>
            </a:r>
          </a:p>
          <a:p>
            <a:pPr lvl="1"/>
            <a:r>
              <a:rPr lang="pt-BR" dirty="0" smtClean="0"/>
              <a:t>Codificação genérica de </a:t>
            </a:r>
            <a:r>
              <a:rPr lang="pt-BR" dirty="0"/>
              <a:t>vídeos </a:t>
            </a:r>
            <a:r>
              <a:rPr lang="pt-BR" dirty="0" smtClean="0"/>
              <a:t>estereoscópicos</a:t>
            </a:r>
          </a:p>
          <a:p>
            <a:pPr lvl="1"/>
            <a:endParaRPr lang="pt-BR" dirty="0" smtClean="0"/>
          </a:p>
          <a:p>
            <a:pPr lvl="1"/>
            <a:endParaRPr lang="pt-BR" dirty="0"/>
          </a:p>
          <a:p>
            <a:endParaRPr lang="pt-BR" dirty="0" smtClean="0"/>
          </a:p>
          <a:p>
            <a:r>
              <a:rPr lang="pt-BR" dirty="0" smtClean="0"/>
              <a:t>Mestrado</a:t>
            </a:r>
            <a:r>
              <a:rPr lang="pt-BR" dirty="0"/>
              <a:t>: Matheus R. U. Zingarelli</a:t>
            </a:r>
          </a:p>
          <a:p>
            <a:pPr lvl="1"/>
            <a:r>
              <a:rPr lang="pt-BR" dirty="0"/>
              <a:t>Armazenamento de vídeo em formato anaglífico</a:t>
            </a:r>
          </a:p>
          <a:p>
            <a:pPr lvl="1"/>
            <a:r>
              <a:rPr lang="pt-BR" dirty="0" smtClean="0"/>
              <a:t>Reversão para o par estéreo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29</a:t>
            </a:fld>
            <a:endParaRPr lang="pt-BR" dirty="0"/>
          </a:p>
        </p:txBody>
      </p:sp>
      <p:sp>
        <p:nvSpPr>
          <p:cNvPr id="6" name="Retângulo de cantos arredondados 5"/>
          <p:cNvSpPr/>
          <p:nvPr/>
        </p:nvSpPr>
        <p:spPr>
          <a:xfrm>
            <a:off x="467544" y="1988840"/>
            <a:ext cx="2880320" cy="86409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Problema da Incompatibilidade</a:t>
            </a:r>
            <a:endParaRPr lang="pt-BR" dirty="0"/>
          </a:p>
        </p:txBody>
      </p:sp>
      <p:sp>
        <p:nvSpPr>
          <p:cNvPr id="7" name="Retângulo de cantos arredondados 6"/>
          <p:cNvSpPr/>
          <p:nvPr/>
        </p:nvSpPr>
        <p:spPr>
          <a:xfrm>
            <a:off x="467544" y="5085184"/>
            <a:ext cx="2880320" cy="86409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Problema do Tamanho</a:t>
            </a:r>
            <a:endParaRPr lang="pt-BR" dirty="0"/>
          </a:p>
        </p:txBody>
      </p:sp>
      <p:sp>
        <p:nvSpPr>
          <p:cNvPr id="8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rtlCol="0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620447" y="326586"/>
            <a:ext cx="8196435" cy="1143049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compatLnSpc="0"/>
          <a:lstStyle/>
          <a:p>
            <a:pPr hangingPunct="0"/>
            <a:r>
              <a:rPr lang="pt-BR" sz="3000" u="sng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Compressão (2/2)					     .</a:t>
            </a:r>
            <a:endParaRPr lang="pt-BR" sz="3000" u="sng" cap="sm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439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lum/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6436" l="8000" r="99600">
                        <a14:foregroundMark x1="11200" y1="7181" x2="98000" y2="6915"/>
                        <a14:foregroundMark x1="12200" y1="2128" x2="99200" y2="1596"/>
                        <a14:foregroundMark x1="9000" y1="1330" x2="8200" y2="77660"/>
                        <a14:foregroundMark x1="10000" y1="9574" x2="98800" y2="77926"/>
                        <a14:foregroundMark x1="9400" y1="17819" x2="94800" y2="79255"/>
                        <a14:foregroundMark x1="10400" y1="32979" x2="78000" y2="82447"/>
                        <a14:foregroundMark x1="23000" y1="16223" x2="31400" y2="19149"/>
                        <a14:foregroundMark x1="10200" y1="40691" x2="79200" y2="86702"/>
                        <a14:foregroundMark x1="34000" y1="11170" x2="36800" y2="15426"/>
                        <a14:foregroundMark x1="43000" y1="8511" x2="46200" y2="15691"/>
                        <a14:foregroundMark x1="19000" y1="0" x2="99600" y2="266"/>
                      </a14:backgroundRemoval>
                    </a14:imgEffect>
                  </a14:imgLayer>
                </a14:imgProps>
              </a:ext>
            </a:extLst>
          </a:blip>
          <a:srcRect l="15120" b="12095"/>
          <a:stretch/>
        </p:blipFill>
        <p:spPr>
          <a:xfrm>
            <a:off x="1907704" y="-18691"/>
            <a:ext cx="8403045" cy="654403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 smtClean="0">
                <a:solidFill>
                  <a:schemeClr val="accent5">
                    <a:lumMod val="50000"/>
                  </a:schemeClr>
                </a:solidFill>
              </a:rPr>
              <a:t>A visão humana</a:t>
            </a:r>
            <a:endParaRPr lang="pt-BR" sz="4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3</a:t>
            </a:fld>
            <a:endParaRPr lang="pt-BR" dirty="0"/>
          </a:p>
        </p:txBody>
      </p:sp>
      <p:sp>
        <p:nvSpPr>
          <p:cNvPr id="10" name="Espaço Reservado para Rodapé 3"/>
          <p:cNvSpPr>
            <a:spLocks noGrp="1"/>
          </p:cNvSpPr>
          <p:nvPr>
            <p:ph type="ftr" sz="quarter" idx="4294967295"/>
          </p:nvPr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/>
          <a:lstStyle/>
          <a:p>
            <a:r>
              <a:rPr lang="pt-BR" sz="1200" dirty="0">
                <a:solidFill>
                  <a:schemeClr val="tx2"/>
                </a:solidFill>
              </a:rPr>
              <a:t>SCC5909 - Fundamentos de Multimídia - Seminário Vídeo 3D</a:t>
            </a:r>
          </a:p>
        </p:txBody>
      </p:sp>
    </p:spTree>
    <p:extLst>
      <p:ext uri="{BB962C8B-B14F-4D97-AF65-F5344CB8AC3E}">
        <p14:creationId xmlns:p14="http://schemas.microsoft.com/office/powerpoint/2010/main" val="317940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Adoção de televisores 3D no meio doméstico</a:t>
            </a:r>
          </a:p>
          <a:p>
            <a:pPr lvl="1"/>
            <a:r>
              <a:rPr lang="pt-BR" dirty="0" smtClean="0"/>
              <a:t>Fortemente ligada à produção de conteúdo 3D pelas emissoras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Emissoras brasileiras ainda se adaptando ao formato digital </a:t>
            </a:r>
            <a:r>
              <a:rPr lang="pt-BR" dirty="0" smtClean="0">
                <a:sym typeface="Wingdings"/>
              </a:rPr>
              <a:t> </a:t>
            </a:r>
            <a:r>
              <a:rPr lang="pt-BR" sz="3600" dirty="0" smtClean="0">
                <a:sym typeface="Wingdings"/>
              </a:rPr>
              <a:t>$$$</a:t>
            </a:r>
            <a:endParaRPr lang="pt-BR" sz="3600" dirty="0" smtClean="0"/>
          </a:p>
          <a:p>
            <a:endParaRPr lang="pt-BR" dirty="0" smtClean="0"/>
          </a:p>
          <a:p>
            <a:r>
              <a:rPr lang="pt-BR" dirty="0" smtClean="0"/>
              <a:t>Pouco conteúdo disponível</a:t>
            </a:r>
          </a:p>
          <a:p>
            <a:pPr lvl="1"/>
            <a:r>
              <a:rPr lang="pt-BR" dirty="0" smtClean="0"/>
              <a:t>Geralmente relacionado a eventos grandes (Carnaval, Copa do Mundo)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6"/>
          </p:nvPr>
        </p:nvSpPr>
        <p:spPr>
          <a:xfrm>
            <a:off x="4211960" y="6492240"/>
            <a:ext cx="4536504" cy="365760"/>
          </a:xfrm>
        </p:spPr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30</a:t>
            </a:fld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20447" y="326586"/>
            <a:ext cx="8196435" cy="1143049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compatLnSpc="0"/>
          <a:lstStyle/>
          <a:p>
            <a:pPr hangingPunct="0"/>
            <a:r>
              <a:rPr lang="pt-BR" sz="3000" u="sng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Geração de Conteúdo				     .</a:t>
            </a:r>
            <a:endParaRPr lang="pt-BR" sz="3000" u="sng" cap="sm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403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Próxima seção</a:t>
            </a: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6"/>
          </p:nvPr>
        </p:nvSpPr>
        <p:spPr>
          <a:xfrm>
            <a:off x="4211960" y="6492240"/>
            <a:ext cx="4536504" cy="365760"/>
          </a:xfrm>
        </p:spPr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31</a:t>
            </a:fld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20447" y="326586"/>
            <a:ext cx="8196435" cy="1143049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compatLnSpc="0"/>
          <a:lstStyle/>
          <a:p>
            <a:pPr hangingPunct="0"/>
            <a:r>
              <a:rPr lang="pt-BR" sz="3000" u="sng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Problemas Psicológicos			     .</a:t>
            </a:r>
            <a:endParaRPr lang="pt-BR" sz="3000" u="sng" cap="sm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8888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411760" y="-603448"/>
            <a:ext cx="7632848" cy="763284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ítulo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 smtClean="0">
                <a:solidFill>
                  <a:schemeClr val="accent5">
                    <a:lumMod val="50000"/>
                  </a:schemeClr>
                </a:solidFill>
              </a:rPr>
              <a:t>Problemas Psicológicos</a:t>
            </a:r>
            <a:endParaRPr lang="pt-BR" sz="4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32</a:t>
            </a:fld>
            <a:endParaRPr lang="pt-BR" dirty="0"/>
          </a:p>
        </p:txBody>
      </p:sp>
      <p:sp>
        <p:nvSpPr>
          <p:cNvPr id="13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4211960" y="6501336"/>
            <a:ext cx="4536504" cy="384048"/>
          </a:xfrm>
        </p:spPr>
        <p:txBody>
          <a:bodyPr/>
          <a:lstStyle/>
          <a:p>
            <a:r>
              <a:rPr lang="pt-BR" dirty="0" smtClean="0">
                <a:solidFill>
                  <a:schemeClr val="accent5">
                    <a:lumMod val="50000"/>
                  </a:schemeClr>
                </a:solidFill>
              </a:rPr>
              <a:t>SCC5909 - Fundamentos de Multimídia - Seminário Vídeo 3D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30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489878"/>
            <a:ext cx="9306709" cy="760828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compatLnSpc="0">
            <a:spAutoFit/>
          </a:bodyPr>
          <a:lstStyle/>
          <a:p>
            <a:pPr algn="ctr" hangingPunct="0"/>
            <a:r>
              <a:rPr lang="pt-BR" sz="2200" u="sng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Confusão mental – Estresse </a:t>
            </a:r>
            <a:r>
              <a:rPr lang="pt-BR" sz="2200" u="sng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– Perda </a:t>
            </a:r>
            <a:r>
              <a:rPr lang="pt-BR" sz="2200" u="sng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 consciência</a:t>
            </a:r>
          </a:p>
          <a:p>
            <a:pPr algn="ctr" hangingPunct="0"/>
            <a:r>
              <a:rPr lang="pt-BR" sz="2200" u="sng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Tonturas </a:t>
            </a:r>
            <a:r>
              <a:rPr lang="pt-BR" sz="2200" u="sng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pt-BR" sz="2200" u="sng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Movimentos </a:t>
            </a:r>
            <a:r>
              <a:rPr lang="pt-BR" sz="2200" u="sng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involuntários – </a:t>
            </a:r>
            <a:r>
              <a:rPr lang="pt-BR" sz="2200" u="sng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Fadiga ocular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r="47167" b="13492"/>
          <a:stretch>
            <a:fillRect/>
          </a:stretch>
        </p:blipFill>
        <p:spPr>
          <a:xfrm>
            <a:off x="354431" y="1456898"/>
            <a:ext cx="7673953" cy="481354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4294967295"/>
          </p:nvPr>
        </p:nvSpPr>
        <p:spPr>
          <a:xfrm>
            <a:off x="8172400" y="5805264"/>
            <a:ext cx="504056" cy="432048"/>
          </a:xfrm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33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6" name="Espaço Reservado para Rodapé 3"/>
          <p:cNvSpPr>
            <a:spLocks noGrp="1"/>
          </p:cNvSpPr>
          <p:nvPr>
            <p:ph type="ftr" sz="quarter" idx="4294967295"/>
          </p:nvPr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/>
          <a:lstStyle/>
          <a:p>
            <a:r>
              <a:rPr lang="pt-BR" sz="1200" dirty="0">
                <a:solidFill>
                  <a:schemeClr val="tx2"/>
                </a:solidFill>
              </a:rPr>
              <a:t>SCC5909 - Fundamentos de Multimídia - Seminário Vídeo 3D</a:t>
            </a:r>
          </a:p>
        </p:txBody>
      </p:sp>
    </p:spTree>
    <p:extLst>
      <p:ext uri="{BB962C8B-B14F-4D97-AF65-F5344CB8AC3E}">
        <p14:creationId xmlns:p14="http://schemas.microsoft.com/office/powerpoint/2010/main" val="329837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52684" t="4572" b="12686"/>
          <a:stretch>
            <a:fillRect/>
          </a:stretch>
        </p:blipFill>
        <p:spPr>
          <a:xfrm>
            <a:off x="233279" y="677521"/>
            <a:ext cx="7867113" cy="555979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Número de Slide 4"/>
          <p:cNvSpPr>
            <a:spLocks noGrp="1"/>
          </p:cNvSpPr>
          <p:nvPr>
            <p:ph type="sldNum" sz="quarter" idx="4294967295"/>
          </p:nvPr>
        </p:nvSpPr>
        <p:spPr>
          <a:xfrm>
            <a:off x="8172400" y="5805264"/>
            <a:ext cx="504056" cy="432048"/>
          </a:xfrm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34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294967295"/>
          </p:nvPr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/>
          <a:lstStyle/>
          <a:p>
            <a:r>
              <a:rPr lang="pt-BR" sz="1200" dirty="0">
                <a:solidFill>
                  <a:schemeClr val="tx2"/>
                </a:solidFill>
              </a:rPr>
              <a:t>SCC5909 - Fundamentos de Multimídia - Seminário Vídeo 3D</a:t>
            </a:r>
          </a:p>
        </p:txBody>
      </p:sp>
    </p:spTree>
    <p:extLst>
      <p:ext uri="{BB962C8B-B14F-4D97-AF65-F5344CB8AC3E}">
        <p14:creationId xmlns:p14="http://schemas.microsoft.com/office/powerpoint/2010/main" val="313805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32756" y="1751151"/>
            <a:ext cx="5867471" cy="396409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Número de Slide 4"/>
          <p:cNvSpPr>
            <a:spLocks noGrp="1"/>
          </p:cNvSpPr>
          <p:nvPr>
            <p:ph type="sldNum" sz="quarter" idx="4294967295"/>
          </p:nvPr>
        </p:nvSpPr>
        <p:spPr>
          <a:xfrm>
            <a:off x="8172400" y="5805264"/>
            <a:ext cx="504056" cy="432048"/>
          </a:xfrm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35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4294967295"/>
          </p:nvPr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/>
          <a:lstStyle/>
          <a:p>
            <a:r>
              <a:rPr lang="pt-BR" sz="1200" dirty="0">
                <a:solidFill>
                  <a:schemeClr val="tx2"/>
                </a:solidFill>
              </a:rPr>
              <a:t>SCC5909 - Fundamentos de Multimídia - Seminário Vídeo 3D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72847" y="478986"/>
            <a:ext cx="8196435" cy="1143049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compatLnSpc="0"/>
          <a:lstStyle/>
          <a:p>
            <a:pPr hangingPunct="0"/>
            <a:r>
              <a:rPr lang="pt-BR" sz="3000" u="sng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Stereoblind						    .</a:t>
            </a:r>
            <a:endParaRPr lang="pt-BR" sz="3000" u="sng" cap="sm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0948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61794" y="1660687"/>
            <a:ext cx="3479403" cy="389126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Número de Slide 4"/>
          <p:cNvSpPr>
            <a:spLocks noGrp="1"/>
          </p:cNvSpPr>
          <p:nvPr>
            <p:ph type="sldNum" sz="quarter" idx="4294967295"/>
          </p:nvPr>
        </p:nvSpPr>
        <p:spPr>
          <a:xfrm>
            <a:off x="8172400" y="5805264"/>
            <a:ext cx="504056" cy="432048"/>
          </a:xfrm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36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4294967295"/>
          </p:nvPr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/>
          <a:lstStyle/>
          <a:p>
            <a:r>
              <a:rPr lang="pt-BR" sz="1200" dirty="0">
                <a:solidFill>
                  <a:schemeClr val="tx2"/>
                </a:solidFill>
              </a:rPr>
              <a:t>SCC5909 - Fundamentos de Multimídia - Seminário Vídeo 3D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72847" y="478986"/>
            <a:ext cx="8196435" cy="1143049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compatLnSpc="0"/>
          <a:lstStyle/>
          <a:p>
            <a:pPr hangingPunct="0"/>
            <a:r>
              <a:rPr lang="pt-BR" sz="3000" u="sng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Visão Monocular		        		             .</a:t>
            </a:r>
            <a:endParaRPr lang="pt-BR" sz="3000" u="sng" cap="sm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9045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l="42473"/>
          <a:stretch/>
        </p:blipFill>
        <p:spPr>
          <a:xfrm>
            <a:off x="2343150" y="-76747"/>
            <a:ext cx="7154264" cy="693504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Histórico dos filmes em 3D</a:t>
            </a:r>
          </a:p>
        </p:txBody>
      </p:sp>
      <p:sp>
        <p:nvSpPr>
          <p:cNvPr id="6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325544" y="4928702"/>
            <a:ext cx="609600" cy="517524"/>
          </a:xfrm>
        </p:spPr>
        <p:txBody>
          <a:bodyPr/>
          <a:lstStyle/>
          <a:p>
            <a:fld id="{CC2D9971-FBC4-4232-B226-D3882EA6314B}" type="slidenum">
              <a:rPr lang="pt-BR" smtClean="0"/>
              <a:t>37</a:t>
            </a:fld>
            <a:endParaRPr lang="pt-BR" dirty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4211960" y="6501336"/>
            <a:ext cx="4536504" cy="384048"/>
          </a:xfrm>
        </p:spPr>
        <p:txBody>
          <a:bodyPr/>
          <a:lstStyle/>
          <a:p>
            <a:r>
              <a:rPr lang="pt-BR" dirty="0" smtClean="0">
                <a:solidFill>
                  <a:schemeClr val="accent5">
                    <a:lumMod val="50000"/>
                  </a:schemeClr>
                </a:solidFill>
              </a:rPr>
              <a:t>SCC5909 - Fundamentos de Multimídia - Seminário Vídeo 3D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13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0393" y="676684"/>
            <a:ext cx="7699424" cy="53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-396552" y="6041831"/>
            <a:ext cx="9143433" cy="318399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compatLnSpc="0">
            <a:spAutoFit/>
          </a:bodyPr>
          <a:lstStyle/>
          <a:p>
            <a:pPr algn="ctr" hangingPunct="0"/>
            <a:r>
              <a:rPr lang="pt-BR" sz="1600" dirty="0">
                <a:latin typeface="Arial" pitchFamily="18"/>
                <a:ea typeface="Microsoft YaHei" pitchFamily="2"/>
                <a:cs typeface="Mangal" pitchFamily="2"/>
              </a:rPr>
              <a:t>“L’arrivée du Train”, primeiro vídeo 3D, irmãos Lumiére, em 1903.</a:t>
            </a:r>
          </a:p>
        </p:txBody>
      </p:sp>
      <p:sp>
        <p:nvSpPr>
          <p:cNvPr id="4" name="Espaço Reservado para Número de Slide 4"/>
          <p:cNvSpPr>
            <a:spLocks noGrp="1"/>
          </p:cNvSpPr>
          <p:nvPr>
            <p:ph type="sldNum" sz="quarter" idx="4294967295"/>
          </p:nvPr>
        </p:nvSpPr>
        <p:spPr>
          <a:xfrm>
            <a:off x="8172400" y="5805264"/>
            <a:ext cx="504056" cy="432048"/>
          </a:xfrm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38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4294967295"/>
          </p:nvPr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/>
          <a:lstStyle/>
          <a:p>
            <a:r>
              <a:rPr lang="pt-BR" sz="1200" dirty="0">
                <a:solidFill>
                  <a:schemeClr val="tx2"/>
                </a:solidFill>
              </a:rPr>
              <a:t>SCC5909 - Fundamentos de Multimídia - Seminário Vídeo 3D</a:t>
            </a:r>
          </a:p>
        </p:txBody>
      </p:sp>
    </p:spTree>
    <p:extLst>
      <p:ext uri="{BB962C8B-B14F-4D97-AF65-F5344CB8AC3E}">
        <p14:creationId xmlns:p14="http://schemas.microsoft.com/office/powerpoint/2010/main" val="205018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433460" y="3933056"/>
            <a:ext cx="2464808" cy="26126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4081890" y="326585"/>
            <a:ext cx="3265512" cy="1959513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compatLnSpc="0"/>
          <a:lstStyle/>
          <a:p>
            <a:pPr hangingPunct="0"/>
            <a:r>
              <a:rPr lang="pt-BR" sz="2500" b="1" dirty="0">
                <a:ea typeface="Microsoft YaHei" pitchFamily="2"/>
                <a:cs typeface="Mangal" pitchFamily="2"/>
              </a:rPr>
              <a:t>1952</a:t>
            </a:r>
          </a:p>
          <a:p>
            <a:pPr hangingPunct="0"/>
            <a:r>
              <a:rPr lang="pt-BR" sz="1600" b="1" dirty="0">
                <a:ea typeface="Microsoft YaHei" pitchFamily="2"/>
                <a:cs typeface="Mangal" pitchFamily="2"/>
              </a:rPr>
              <a:t>Primeiro filme - produção B</a:t>
            </a:r>
          </a:p>
          <a:p>
            <a:pPr hangingPunct="0"/>
            <a:r>
              <a:rPr lang="pt-BR" sz="1600" dirty="0">
                <a:ea typeface="Microsoft YaHei" pitchFamily="2"/>
                <a:cs typeface="Mangal" pitchFamily="2"/>
              </a:rPr>
              <a:t>Bwana Devil – de Arch Oboler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88095" y="1666238"/>
            <a:ext cx="3476137" cy="234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388095" y="4210666"/>
            <a:ext cx="3476137" cy="234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41322" y="326585"/>
            <a:ext cx="3024190" cy="40529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Rodapé 3"/>
          <p:cNvSpPr>
            <a:spLocks noGrp="1"/>
          </p:cNvSpPr>
          <p:nvPr>
            <p:ph type="ftr" sz="quarter" idx="4294967295"/>
          </p:nvPr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/>
          <a:lstStyle/>
          <a:p>
            <a:r>
              <a:rPr lang="pt-BR" sz="1200" dirty="0">
                <a:solidFill>
                  <a:schemeClr val="tx2"/>
                </a:solidFill>
              </a:rPr>
              <a:t>SCC5909 - Fundamentos de Multimídia - Seminário Vídeo 3D</a:t>
            </a:r>
          </a:p>
        </p:txBody>
      </p:sp>
    </p:spTree>
    <p:extLst>
      <p:ext uri="{BB962C8B-B14F-4D97-AF65-F5344CB8AC3E}">
        <p14:creationId xmlns:p14="http://schemas.microsoft.com/office/powerpoint/2010/main" val="116123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/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50333" r="8110"/>
          <a:stretch/>
        </p:blipFill>
        <p:spPr>
          <a:xfrm>
            <a:off x="3913577" y="4835287"/>
            <a:ext cx="4186815" cy="16990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Rodapé 3"/>
          <p:cNvSpPr>
            <a:spLocks noGrp="1"/>
          </p:cNvSpPr>
          <p:nvPr>
            <p:ph type="ftr" sz="quarter" idx="16"/>
          </p:nvPr>
        </p:nvSpPr>
        <p:spPr>
          <a:xfrm>
            <a:off x="4211960" y="6492240"/>
            <a:ext cx="4536504" cy="365760"/>
          </a:xfrm>
        </p:spPr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pic>
        <p:nvPicPr>
          <p:cNvPr id="34" name="Imagem 3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691528" y="3104961"/>
            <a:ext cx="1647720" cy="164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r="9992"/>
          <a:stretch>
            <a:fillRect/>
          </a:stretch>
        </p:blipFill>
        <p:spPr>
          <a:xfrm>
            <a:off x="863528" y="3381081"/>
            <a:ext cx="1080000" cy="119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Imagem 3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 l="3431" t="-126" r="2358" b="10342"/>
          <a:stretch>
            <a:fillRect/>
          </a:stretch>
        </p:blipFill>
        <p:spPr>
          <a:xfrm>
            <a:off x="233896" y="4463625"/>
            <a:ext cx="3402000" cy="206171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CaixaDeTexto 36"/>
          <p:cNvSpPr txBox="1"/>
          <p:nvPr/>
        </p:nvSpPr>
        <p:spPr>
          <a:xfrm>
            <a:off x="323527" y="116632"/>
            <a:ext cx="8373297" cy="21596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0"/>
          <a:lstStyle/>
          <a:p>
            <a:pPr marL="0" marR="0" lv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</a:pPr>
            <a:r>
              <a:rPr lang="pt-BR" sz="3000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Informações de profundidade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2400" b="1" i="0" u="none" strike="noStrike" kern="1200" dirty="0">
              <a:ln>
                <a:noFill/>
              </a:ln>
              <a:solidFill>
                <a:srgbClr val="666600"/>
              </a:solidFill>
              <a:latin typeface="TT15Bt00" pitchFamily="18"/>
              <a:ea typeface="TT15Bt00" pitchFamily="2"/>
              <a:cs typeface="TT15Bt00" pitchFamily="2"/>
            </a:endParaRPr>
          </a:p>
        </p:txBody>
      </p:sp>
      <p:pic>
        <p:nvPicPr>
          <p:cNvPr id="38" name="Imagem 37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l="-2000" t="47889"/>
          <a:stretch>
            <a:fillRect/>
          </a:stretch>
        </p:blipFill>
        <p:spPr>
          <a:xfrm>
            <a:off x="647728" y="620689"/>
            <a:ext cx="6300536" cy="241634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CaixaDeTexto 39"/>
          <p:cNvSpPr txBox="1"/>
          <p:nvPr/>
        </p:nvSpPr>
        <p:spPr>
          <a:xfrm>
            <a:off x="3082302" y="2311325"/>
            <a:ext cx="1849738" cy="36839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800" b="0" i="0" u="none" strike="noStrike" kern="1200" dirty="0">
                <a:ln>
                  <a:noFill/>
                </a:ln>
                <a:ea typeface="Microsoft YaHei" pitchFamily="2"/>
                <a:cs typeface="Mangal" pitchFamily="2"/>
              </a:rPr>
              <a:t>Luz e Sombra</a:t>
            </a:r>
          </a:p>
        </p:txBody>
      </p:sp>
      <p:sp>
        <p:nvSpPr>
          <p:cNvPr id="41" name="CaixaDeTexto 40"/>
          <p:cNvSpPr txBox="1"/>
          <p:nvPr/>
        </p:nvSpPr>
        <p:spPr>
          <a:xfrm>
            <a:off x="378248" y="3068960"/>
            <a:ext cx="2141280" cy="368391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800" b="0" i="0" u="none" strike="noStrike" kern="1200" dirty="0">
                <a:ln>
                  <a:noFill/>
                </a:ln>
                <a:ea typeface="Microsoft YaHei" pitchFamily="2"/>
                <a:cs typeface="Mangal" pitchFamily="2"/>
              </a:rPr>
              <a:t>Tamanho relativo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5568964" y="5931624"/>
            <a:ext cx="1595324" cy="36839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800" b="0" i="0" u="none" strike="noStrike" kern="1200" dirty="0">
                <a:ln>
                  <a:noFill/>
                </a:ln>
                <a:ea typeface="Microsoft YaHei" pitchFamily="2"/>
                <a:cs typeface="Mangal" pitchFamily="2"/>
              </a:rPr>
              <a:t>Sobreposição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647728" y="6485684"/>
            <a:ext cx="2574335" cy="36839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800" b="0" i="0" u="none" strike="noStrike" kern="1200" dirty="0">
                <a:ln>
                  <a:noFill/>
                </a:ln>
                <a:ea typeface="Microsoft YaHei" pitchFamily="2"/>
                <a:cs typeface="Mangal" pitchFamily="2"/>
              </a:rPr>
              <a:t>Gradiente de textura</a:t>
            </a:r>
          </a:p>
        </p:txBody>
      </p:sp>
      <p:pic>
        <p:nvPicPr>
          <p:cNvPr id="44" name="Imagem 4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23528" y="3752961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4061104" y="3069160"/>
            <a:ext cx="301572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CaixaDeTexto 45"/>
          <p:cNvSpPr txBox="1"/>
          <p:nvPr/>
        </p:nvSpPr>
        <p:spPr>
          <a:xfrm>
            <a:off x="7123264" y="3726160"/>
            <a:ext cx="1573560" cy="645903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800" b="0" i="0" u="none" strike="noStrike" kern="1200" dirty="0">
                <a:ln>
                  <a:noFill/>
                </a:ln>
                <a:ea typeface="Microsoft YaHei" pitchFamily="2"/>
                <a:cs typeface="Mangal" pitchFamily="2"/>
              </a:rPr>
              <a:t>Paralaxe de movimento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884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1862" y="163293"/>
            <a:ext cx="2569631" cy="6499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200202" y="44624"/>
            <a:ext cx="2477217" cy="648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965661" y="163293"/>
            <a:ext cx="2753806" cy="64879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Espaço Reservado para Rodapé 3"/>
          <p:cNvSpPr>
            <a:spLocks noGrp="1"/>
          </p:cNvSpPr>
          <p:nvPr>
            <p:ph type="ftr" sz="quarter" idx="4294967295"/>
          </p:nvPr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/>
          <a:lstStyle/>
          <a:p>
            <a:r>
              <a:rPr lang="pt-BR" sz="1200" dirty="0">
                <a:solidFill>
                  <a:schemeClr val="tx2"/>
                </a:solidFill>
              </a:rPr>
              <a:t>SCC5909 - Fundamentos de Multimídia - Seminário Vídeo 3D</a:t>
            </a:r>
          </a:p>
        </p:txBody>
      </p:sp>
    </p:spTree>
    <p:extLst>
      <p:ext uri="{BB962C8B-B14F-4D97-AF65-F5344CB8AC3E}">
        <p14:creationId xmlns:p14="http://schemas.microsoft.com/office/powerpoint/2010/main" val="144071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3275" y="163293"/>
            <a:ext cx="4274882" cy="647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660539" y="163293"/>
            <a:ext cx="4319618" cy="66358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Rodapé 3"/>
          <p:cNvSpPr>
            <a:spLocks noGrp="1"/>
          </p:cNvSpPr>
          <p:nvPr>
            <p:ph type="ftr" sz="quarter" idx="4294967295"/>
          </p:nvPr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/>
          <a:lstStyle/>
          <a:p>
            <a:r>
              <a:rPr lang="pt-BR" sz="1200" dirty="0">
                <a:solidFill>
                  <a:schemeClr val="tx2"/>
                </a:solidFill>
              </a:rPr>
              <a:t>SCC5909 - Fundamentos de Multimídia - Seminário Vídeo 3D</a:t>
            </a:r>
          </a:p>
        </p:txBody>
      </p:sp>
    </p:spTree>
    <p:extLst>
      <p:ext uri="{BB962C8B-B14F-4D97-AF65-F5344CB8AC3E}">
        <p14:creationId xmlns:p14="http://schemas.microsoft.com/office/powerpoint/2010/main" val="98681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21736" y="1303594"/>
            <a:ext cx="2591837" cy="4069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724927" y="2066498"/>
            <a:ext cx="3023537" cy="4449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58133" y="332656"/>
            <a:ext cx="2583020" cy="406076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Espaço Reservado para Rodapé 3"/>
          <p:cNvSpPr>
            <a:spLocks noGrp="1"/>
          </p:cNvSpPr>
          <p:nvPr>
            <p:ph type="ftr" sz="quarter" idx="4294967295"/>
          </p:nvPr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/>
          <a:lstStyle/>
          <a:p>
            <a:r>
              <a:rPr lang="pt-BR" sz="1200" dirty="0">
                <a:solidFill>
                  <a:schemeClr val="tx2"/>
                </a:solidFill>
              </a:rPr>
              <a:t>SCC5909 - Fundamentos de Multimídia - Seminário Vídeo 3D</a:t>
            </a:r>
          </a:p>
        </p:txBody>
      </p:sp>
    </p:spTree>
    <p:extLst>
      <p:ext uri="{BB962C8B-B14F-4D97-AF65-F5344CB8AC3E}">
        <p14:creationId xmlns:p14="http://schemas.microsoft.com/office/powerpoint/2010/main" val="232748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Matheus\Desktop\Mestrado\2-Disciplinas\Multimidia\questao.jp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980728"/>
            <a:ext cx="4032448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 smtClean="0"/>
              <a:t>Dúvidas</a:t>
            </a:r>
            <a:endParaRPr lang="pt-BR" sz="4400" dirty="0"/>
          </a:p>
        </p:txBody>
      </p:sp>
      <p:sp>
        <p:nvSpPr>
          <p:cNvPr id="7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SCC5909 – Fundamentos de Multimídia</a:t>
            </a:r>
          </a:p>
          <a:p>
            <a:r>
              <a:rPr lang="pt-BR" sz="1400" dirty="0" smtClean="0"/>
              <a:t>Matheus Ricardo Uihara Zingarelli – 5377855</a:t>
            </a:r>
          </a:p>
          <a:p>
            <a:r>
              <a:rPr lang="pt-BR" sz="1400" dirty="0"/>
              <a:t>Sandra </a:t>
            </a:r>
            <a:r>
              <a:rPr lang="pt-BR" sz="1400" dirty="0" smtClean="0"/>
              <a:t>Schmitt Soster</a:t>
            </a:r>
            <a:r>
              <a:rPr lang="pt-BR" sz="1400" dirty="0"/>
              <a:t> </a:t>
            </a:r>
            <a:r>
              <a:rPr lang="pt-BR" sz="1400" dirty="0" smtClean="0"/>
              <a:t>– 7254389</a:t>
            </a:r>
          </a:p>
          <a:p>
            <a:pPr algn="r"/>
            <a:r>
              <a:rPr lang="pt-BR" sz="1200" b="0" dirty="0" smtClean="0"/>
              <a:t>9 de junho de 2011</a:t>
            </a:r>
          </a:p>
          <a:p>
            <a:pPr algn="r"/>
            <a:endParaRPr lang="pt-BR" sz="12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43</a:t>
            </a:fld>
            <a:endParaRPr lang="pt-BR" dirty="0"/>
          </a:p>
        </p:txBody>
      </p:sp>
      <p:sp>
        <p:nvSpPr>
          <p:cNvPr id="8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4211960" y="6501336"/>
            <a:ext cx="4536504" cy="384048"/>
          </a:xfrm>
        </p:spPr>
        <p:txBody>
          <a:bodyPr/>
          <a:lstStyle/>
          <a:p>
            <a:r>
              <a:rPr lang="pt-BR" dirty="0" smtClean="0">
                <a:solidFill>
                  <a:schemeClr val="accent5">
                    <a:lumMod val="50000"/>
                  </a:schemeClr>
                </a:solidFill>
              </a:rPr>
              <a:t>SCC5909 - Fundamentos de Multimídia - Seminário Vídeo 3D</a:t>
            </a:r>
            <a:endParaRPr lang="pt-BR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95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quarter" idx="1"/>
          </p:nvPr>
        </p:nvSpPr>
        <p:spPr>
          <a:xfrm>
            <a:off x="478160" y="1070726"/>
            <a:ext cx="7467600" cy="5382610"/>
          </a:xfrm>
        </p:spPr>
        <p:txBody>
          <a:bodyPr>
            <a:normAutofit/>
          </a:bodyPr>
          <a:lstStyle/>
          <a:p>
            <a:r>
              <a:rPr lang="pt-BR" dirty="0" smtClean="0"/>
              <a:t>Vídeos 3D</a:t>
            </a:r>
          </a:p>
          <a:p>
            <a:pPr lvl="1" hangingPunct="0"/>
            <a:r>
              <a:rPr lang="pt-BR" sz="1400" dirty="0" smtClean="0">
                <a:ea typeface="Microsoft YaHei" pitchFamily="2"/>
                <a:cs typeface="Mangal" pitchFamily="2"/>
              </a:rPr>
              <a:t>COSTA</a:t>
            </a:r>
            <a:r>
              <a:rPr lang="pt-BR" sz="1400" dirty="0">
                <a:ea typeface="Microsoft YaHei" pitchFamily="2"/>
                <a:cs typeface="Mangal" pitchFamily="2"/>
              </a:rPr>
              <a:t>, R. As ameaças das imagens 3D à saúde. In: Revista Isto É. n.2112. 05 Mar, 2010. pp.86-87.</a:t>
            </a:r>
          </a:p>
          <a:p>
            <a:pPr lvl="1" hangingPunct="0"/>
            <a:r>
              <a:rPr lang="pt-BR" sz="1400" dirty="0"/>
              <a:t>Michael Halle. 2005. Autostereoscopic displays and computer graphics. In </a:t>
            </a:r>
            <a:r>
              <a:rPr lang="pt-BR" sz="1400" i="1" dirty="0"/>
              <a:t>ACM SIGGRAPH 2005 Courses</a:t>
            </a:r>
            <a:r>
              <a:rPr lang="pt-BR" sz="1400" dirty="0"/>
              <a:t> (SIGGRAPH '05), John Fujii (Ed.). ACM, New York, NY, USA, , Article 104 . DOI=10.1145/1198555.1198736 http://doi.acm.org/10.1145/1198555.1198736 </a:t>
            </a:r>
          </a:p>
          <a:p>
            <a:pPr lvl="1" hangingPunct="0"/>
            <a:r>
              <a:rPr lang="pt-BR" sz="1400" dirty="0"/>
              <a:t>Aljoscha Smolic, Karsten Mueller, Philipp Merkle, Peter Kauff, and Thomas Wiegand. 2009. An overview of available and emerging 3D video formats and depth enhanced stereo as efficient generic solution. In </a:t>
            </a:r>
            <a:r>
              <a:rPr lang="pt-BR" sz="1400" i="1" dirty="0"/>
              <a:t>Proceedings of the 27th conference on Picture Coding Symposium</a:t>
            </a:r>
            <a:r>
              <a:rPr lang="pt-BR" sz="1400" dirty="0"/>
              <a:t> (PCS'09). IEEE Press, Piscataway, NJ, USA, 389-392</a:t>
            </a:r>
            <a:r>
              <a:rPr lang="pt-BR" sz="1400" dirty="0" smtClean="0"/>
              <a:t>.</a:t>
            </a:r>
            <a:endParaRPr lang="pt-BR" sz="1500" dirty="0" smtClean="0">
              <a:ea typeface="Microsoft YaHei" pitchFamily="2"/>
              <a:cs typeface="Mangal" pitchFamily="2"/>
              <a:hlinkClick r:id="rId2"/>
            </a:endParaRPr>
          </a:p>
          <a:p>
            <a:pPr lvl="1" hangingPunct="0"/>
            <a:r>
              <a:rPr lang="pt-BR" sz="1600" dirty="0">
                <a:hlinkClick r:id="rId3"/>
              </a:rPr>
              <a:t>http://</a:t>
            </a:r>
            <a:r>
              <a:rPr lang="pt-BR" sz="1600" dirty="0" smtClean="0">
                <a:hlinkClick r:id="rId3"/>
              </a:rPr>
              <a:t>www.trustedreviews.com/opinions/the-third-dimension-part-one</a:t>
            </a:r>
            <a:endParaRPr lang="pt-BR" sz="1500" dirty="0" smtClean="0">
              <a:ea typeface="Microsoft YaHei" pitchFamily="2"/>
              <a:cs typeface="Mangal" pitchFamily="2"/>
              <a:hlinkClick r:id="rId2"/>
            </a:endParaRPr>
          </a:p>
          <a:p>
            <a:pPr lvl="1" hangingPunct="0"/>
            <a:r>
              <a:rPr lang="pt-BR" sz="1500" dirty="0" smtClean="0">
                <a:ea typeface="Microsoft YaHei" pitchFamily="2"/>
                <a:cs typeface="Mangal" pitchFamily="2"/>
                <a:hlinkClick r:id="rId2"/>
              </a:rPr>
              <a:t>http</a:t>
            </a:r>
            <a:r>
              <a:rPr lang="pt-BR" sz="1500" dirty="0">
                <a:ea typeface="Microsoft YaHei" pitchFamily="2"/>
                <a:cs typeface="Mangal" pitchFamily="2"/>
                <a:hlinkClick r:id="rId2"/>
              </a:rPr>
              <a:t>://estereoscopia3d.wordpress.com/category/exibicao-3d/</a:t>
            </a:r>
          </a:p>
          <a:p>
            <a:pPr lvl="1" hangingPunct="0"/>
            <a:r>
              <a:rPr lang="pt-BR" sz="1500" dirty="0">
                <a:ea typeface="Microsoft YaHei" pitchFamily="2"/>
                <a:cs typeface="Mangal" pitchFamily="2"/>
              </a:rPr>
              <a:t>Tecgraf.puc-rio. Realidade virtual. Disponível em: &lt;</a:t>
            </a:r>
            <a:r>
              <a:rPr lang="pt-BR" sz="1500" dirty="0">
                <a:ea typeface="Microsoft YaHei" pitchFamily="2"/>
                <a:cs typeface="Mangal" pitchFamily="2"/>
                <a:hlinkClick r:id="rId4"/>
              </a:rPr>
              <a:t>http://www.google.com.br/url?sa=t&amp;source=web&amp;cd=5&amp;ved=0CDIQFjAE&amp;url=http%3A%2F%2Fwww.tecgraf.puc-rio.br%2F~rtoledo%2Fteaching%2Fcg1%2FICG_F%2520(stereo).ppt&amp;ei=PZDuTd7ZJOLz0gHKvo3fAw&amp;usg=AFQjCNG-jDxDw2kGK3MyzvC8KEfu4CvXqg</a:t>
            </a:r>
            <a:r>
              <a:rPr lang="pt-BR" sz="1500" dirty="0">
                <a:ea typeface="Microsoft YaHei" pitchFamily="2"/>
                <a:cs typeface="Mangal" pitchFamily="2"/>
              </a:rPr>
              <a:t>&gt;. </a:t>
            </a:r>
            <a:endParaRPr lang="pt-BR" sz="1500" dirty="0" smtClean="0">
              <a:ea typeface="Microsoft YaHei" pitchFamily="2"/>
              <a:cs typeface="Mangal" pitchFamily="2"/>
            </a:endParaRPr>
          </a:p>
          <a:p>
            <a:pPr lvl="1" hangingPunct="0"/>
            <a:r>
              <a:rPr lang="pt-BR" sz="1500" dirty="0" smtClean="0">
                <a:ea typeface="Microsoft YaHei" pitchFamily="2"/>
                <a:cs typeface="Mangal" pitchFamily="2"/>
              </a:rPr>
              <a:t>Links com acesso </a:t>
            </a:r>
            <a:r>
              <a:rPr lang="pt-BR" sz="1500" dirty="0">
                <a:ea typeface="Microsoft YaHei" pitchFamily="2"/>
                <a:cs typeface="Mangal" pitchFamily="2"/>
              </a:rPr>
              <a:t>em: </a:t>
            </a:r>
            <a:r>
              <a:rPr lang="pt-BR" sz="1500" dirty="0" smtClean="0">
                <a:ea typeface="Microsoft YaHei" pitchFamily="2"/>
                <a:cs typeface="Mangal" pitchFamily="2"/>
              </a:rPr>
              <a:t>9 </a:t>
            </a:r>
            <a:r>
              <a:rPr lang="pt-BR" sz="1500" dirty="0">
                <a:ea typeface="Microsoft YaHei" pitchFamily="2"/>
                <a:cs typeface="Mangal" pitchFamily="2"/>
              </a:rPr>
              <a:t>Jun. 2011</a:t>
            </a:r>
            <a:r>
              <a:rPr lang="pt-BR" sz="1500" dirty="0" smtClean="0">
                <a:ea typeface="Microsoft YaHei" pitchFamily="2"/>
                <a:cs typeface="Mangal" pitchFamily="2"/>
              </a:rPr>
              <a:t>.</a:t>
            </a:r>
            <a:endParaRPr lang="pt-BR" sz="1500" dirty="0">
              <a:ea typeface="Microsoft YaHei" pitchFamily="2"/>
              <a:cs typeface="Mangal" pitchFamily="2"/>
            </a:endParaRPr>
          </a:p>
          <a:p>
            <a:pPr hangingPunct="0"/>
            <a:endParaRPr lang="pt-BR" sz="1800" b="1" dirty="0">
              <a:ea typeface="Microsoft YaHei" pitchFamily="2"/>
              <a:cs typeface="Mangal" pitchFamily="2"/>
            </a:endParaRPr>
          </a:p>
          <a:p>
            <a:endParaRPr lang="pt-BR" sz="18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44</a:t>
            </a:fld>
            <a:endParaRPr lang="pt-BR" dirty="0"/>
          </a:p>
        </p:txBody>
      </p:sp>
      <p:sp>
        <p:nvSpPr>
          <p:cNvPr id="9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620447" y="326586"/>
            <a:ext cx="8196435" cy="1143049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compatLnSpc="0"/>
          <a:lstStyle/>
          <a:p>
            <a:pPr>
              <a:spcBef>
                <a:spcPct val="0"/>
              </a:spcBef>
            </a:pPr>
            <a:r>
              <a:rPr lang="pt-BR" sz="3000" u="sng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Referências	 </a:t>
            </a:r>
            <a:r>
              <a:rPr lang="pt-BR" sz="3000" u="sng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		                               .</a:t>
            </a:r>
          </a:p>
        </p:txBody>
      </p:sp>
    </p:spTree>
    <p:extLst>
      <p:ext uri="{BB962C8B-B14F-4D97-AF65-F5344CB8AC3E}">
        <p14:creationId xmlns:p14="http://schemas.microsoft.com/office/powerpoint/2010/main" val="180605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/>
          <p:cNvSpPr>
            <a:spLocks noGrp="1"/>
          </p:cNvSpPr>
          <p:nvPr>
            <p:ph sz="quarter" idx="1"/>
          </p:nvPr>
        </p:nvSpPr>
        <p:spPr>
          <a:xfrm>
            <a:off x="478160" y="1070726"/>
            <a:ext cx="7467600" cy="5382610"/>
          </a:xfrm>
        </p:spPr>
        <p:txBody>
          <a:bodyPr>
            <a:normAutofit fontScale="70000" lnSpcReduction="20000"/>
          </a:bodyPr>
          <a:lstStyle/>
          <a:p>
            <a:pPr hangingPunct="0"/>
            <a:r>
              <a:rPr lang="pt-BR" b="1" dirty="0">
                <a:ea typeface="Microsoft YaHei" pitchFamily="2"/>
                <a:cs typeface="Mangal" pitchFamily="2"/>
              </a:rPr>
              <a:t>Iconografia:</a:t>
            </a:r>
          </a:p>
          <a:p>
            <a:pPr lvl="1" hangingPunct="0"/>
            <a:r>
              <a:rPr lang="pt-BR" dirty="0">
                <a:ea typeface="Microsoft YaHei" pitchFamily="2"/>
                <a:cs typeface="Mangal" pitchFamily="2"/>
                <a:hlinkClick r:id="rId2"/>
              </a:rPr>
              <a:t>http://dcairns.wordpress.com/2009/09/26/a-bubble-in-your-lap/</a:t>
            </a:r>
          </a:p>
          <a:p>
            <a:pPr lvl="1" hangingPunct="0"/>
            <a:r>
              <a:rPr lang="pt-BR" dirty="0">
                <a:ea typeface="Microsoft YaHei" pitchFamily="2"/>
                <a:cs typeface="Mangal" pitchFamily="2"/>
                <a:hlinkClick r:id="rId3"/>
              </a:rPr>
              <a:t>http://designc8.blogspot.com/2010/10/elementos-da-perspectiva.html</a:t>
            </a:r>
          </a:p>
          <a:p>
            <a:pPr lvl="1" hangingPunct="0"/>
            <a:r>
              <a:rPr lang="pt-BR" dirty="0">
                <a:ea typeface="Microsoft YaHei" pitchFamily="2"/>
                <a:cs typeface="Mangal" pitchFamily="2"/>
                <a:hlinkClick r:id="rId4"/>
              </a:rPr>
              <a:t>http://geocities.ws/saladefisica5/leituras/paralaxe.html</a:t>
            </a:r>
          </a:p>
          <a:p>
            <a:pPr lvl="1" hangingPunct="0"/>
            <a:r>
              <a:rPr lang="pt-BR" dirty="0">
                <a:ea typeface="Microsoft YaHei" pitchFamily="2"/>
                <a:cs typeface="Mangal" pitchFamily="2"/>
                <a:hlinkClick r:id="rId5"/>
              </a:rPr>
              <a:t>http://mentedesperta.com/2009/08/visao-3d-disparidade-binocular/</a:t>
            </a:r>
          </a:p>
          <a:p>
            <a:pPr lvl="1" hangingPunct="0"/>
            <a:r>
              <a:rPr lang="pt-BR" dirty="0">
                <a:ea typeface="Microsoft YaHei" pitchFamily="2"/>
                <a:cs typeface="Mangal" pitchFamily="2"/>
                <a:hlinkClick r:id="rId6"/>
              </a:rPr>
              <a:t>http://naoentendonadadecinema.blogspot.com/2010/08/curiosidades-bizarras-ou-nao-do-cinema.html</a:t>
            </a:r>
          </a:p>
          <a:p>
            <a:pPr lvl="1" hangingPunct="0"/>
            <a:r>
              <a:rPr lang="pt-BR" dirty="0">
                <a:ea typeface="Microsoft YaHei" pitchFamily="2"/>
                <a:cs typeface="Mangal" pitchFamily="2"/>
                <a:hlinkClick r:id="rId7"/>
              </a:rPr>
              <a:t>http://omagrinho.com.br/tag/oculos-tridimensionais/</a:t>
            </a:r>
          </a:p>
          <a:p>
            <a:pPr lvl="1" hangingPunct="0"/>
            <a:r>
              <a:rPr lang="pt-BR" dirty="0">
                <a:ea typeface="Microsoft YaHei" pitchFamily="2"/>
                <a:cs typeface="Mangal" pitchFamily="2"/>
                <a:hlinkClick r:id="rId8"/>
              </a:rPr>
              <a:t>http://themoviesrevealed.webs.com/apps/blog/show/prev?from_id=5575700</a:t>
            </a:r>
          </a:p>
          <a:p>
            <a:pPr lvl="1" hangingPunct="0"/>
            <a:r>
              <a:rPr lang="pt-BR" dirty="0">
                <a:ea typeface="Microsoft YaHei" pitchFamily="2"/>
                <a:cs typeface="Mangal" pitchFamily="2"/>
                <a:hlinkClick r:id="rId9"/>
              </a:rPr>
              <a:t>http://www.ainvasaodo3d.com/</a:t>
            </a:r>
          </a:p>
          <a:p>
            <a:pPr lvl="1" hangingPunct="0"/>
            <a:r>
              <a:rPr lang="pt-BR" dirty="0">
                <a:ea typeface="Microsoft YaHei" pitchFamily="2"/>
                <a:cs typeface="Mangal" pitchFamily="2"/>
                <a:hlinkClick r:id="rId10"/>
              </a:rPr>
              <a:t>http://www.explore-drawing-and-painting.com/painting-landscapes.html</a:t>
            </a:r>
          </a:p>
          <a:p>
            <a:pPr lvl="1" hangingPunct="0"/>
            <a:r>
              <a:rPr lang="pt-BR" dirty="0">
                <a:ea typeface="Microsoft YaHei" pitchFamily="2"/>
                <a:cs typeface="Mangal" pitchFamily="2"/>
                <a:hlinkClick r:id="rId11"/>
              </a:rPr>
              <a:t>http://www.mdig.com.br/index.php?itemid=14161</a:t>
            </a:r>
          </a:p>
          <a:p>
            <a:pPr lvl="1" hangingPunct="0"/>
            <a:r>
              <a:rPr lang="pt-BR" dirty="0">
                <a:ea typeface="Microsoft YaHei" pitchFamily="2"/>
                <a:cs typeface="Mangal" pitchFamily="2"/>
                <a:hlinkClick r:id="rId12"/>
              </a:rPr>
              <a:t>http://www.totalfilm.com/features/the-67-most-influential-films-ever-made/page:7</a:t>
            </a:r>
          </a:p>
          <a:p>
            <a:pPr lvl="1" hangingPunct="0"/>
            <a:r>
              <a:rPr lang="pt-BR" dirty="0">
                <a:ea typeface="Microsoft YaHei" pitchFamily="2"/>
                <a:cs typeface="Mangal" pitchFamily="2"/>
                <a:hlinkClick r:id="rId13"/>
              </a:rPr>
              <a:t>http://www.trustedreviews.com/opinions/the-third-dimension</a:t>
            </a:r>
          </a:p>
          <a:p>
            <a:pPr lvl="1" hangingPunct="0"/>
            <a:r>
              <a:rPr lang="pt-BR" dirty="0">
                <a:ea typeface="Microsoft YaHei" pitchFamily="2"/>
                <a:cs typeface="Mangal" pitchFamily="2"/>
                <a:hlinkClick r:id="rId14"/>
              </a:rPr>
              <a:t>http://www.zabazuba.com/wp-content/uploads/2009/10/perspectiva-01.jpg</a:t>
            </a:r>
          </a:p>
          <a:p>
            <a:pPr lvl="1" hangingPunct="0"/>
            <a:r>
              <a:rPr lang="pt-BR" dirty="0">
                <a:ea typeface="Microsoft YaHei" pitchFamily="2"/>
                <a:cs typeface="Mangal" pitchFamily="2"/>
                <a:hlinkClick r:id="rId15"/>
              </a:rPr>
              <a:t>http://www.zabazuba.com/wp-content/uploads/2009/10/perspectiva-02.jpg</a:t>
            </a:r>
          </a:p>
          <a:p>
            <a:pPr lvl="1" hangingPunct="0"/>
            <a:r>
              <a:rPr lang="pt-BR" dirty="0">
                <a:ea typeface="Microsoft YaHei" pitchFamily="2"/>
                <a:cs typeface="Mangal" pitchFamily="2"/>
                <a:hlinkClick r:id="rId16"/>
              </a:rPr>
              <a:t>http://www.zabazuba.com/wp-content/uploads/2009/10/perspectiva-03.jpg</a:t>
            </a:r>
          </a:p>
          <a:p>
            <a:pPr lvl="1" hangingPunct="0"/>
            <a:r>
              <a:rPr lang="pt-BR" dirty="0">
                <a:ea typeface="Microsoft YaHei" pitchFamily="2"/>
                <a:cs typeface="Mangal" pitchFamily="2"/>
                <a:hlinkClick r:id="rId17"/>
              </a:rPr>
              <a:t>http://</a:t>
            </a:r>
            <a:r>
              <a:rPr lang="pt-BR" dirty="0" smtClean="0">
                <a:ea typeface="Microsoft YaHei" pitchFamily="2"/>
                <a:cs typeface="Mangal" pitchFamily="2"/>
                <a:hlinkClick r:id="rId17"/>
              </a:rPr>
              <a:t>www.zabazuba.com/wp-content/uploads/2009/10/perspectiva-06.jpg</a:t>
            </a:r>
          </a:p>
          <a:p>
            <a:pPr lvl="1" hangingPunct="0"/>
            <a:r>
              <a:rPr lang="pt-BR" dirty="0" smtClean="0">
                <a:ea typeface="Microsoft YaHei" pitchFamily="2"/>
                <a:cs typeface="Mangal" pitchFamily="2"/>
              </a:rPr>
              <a:t>Links com acesso em 9 Jun. 2011.</a:t>
            </a:r>
            <a:endParaRPr lang="pt-BR" dirty="0">
              <a:ea typeface="Microsoft YaHei" pitchFamily="2"/>
              <a:cs typeface="Mangal" pitchFamily="2"/>
              <a:hlinkClick r:id="rId17"/>
            </a:endParaRPr>
          </a:p>
          <a:p>
            <a:endParaRPr lang="pt-BR" sz="18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45</a:t>
            </a:fld>
            <a:endParaRPr lang="pt-BR" dirty="0"/>
          </a:p>
        </p:txBody>
      </p:sp>
      <p:sp>
        <p:nvSpPr>
          <p:cNvPr id="9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620447" y="326586"/>
            <a:ext cx="8196435" cy="1143049"/>
          </a:xfrm>
          <a:prstGeom prst="rect">
            <a:avLst/>
          </a:prstGeom>
          <a:noFill/>
          <a:ln>
            <a:noFill/>
          </a:ln>
        </p:spPr>
        <p:txBody>
          <a:bodyPr vert="horz" lIns="81639" tIns="40820" rIns="81639" bIns="40820" compatLnSpc="0"/>
          <a:lstStyle/>
          <a:p>
            <a:pPr>
              <a:spcBef>
                <a:spcPct val="0"/>
              </a:spcBef>
            </a:pPr>
            <a:r>
              <a:rPr lang="pt-BR" sz="3000" u="sng" cap="sm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Referências	 </a:t>
            </a:r>
            <a:r>
              <a:rPr lang="pt-BR" sz="3000" u="sng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		                               .</a:t>
            </a:r>
          </a:p>
        </p:txBody>
      </p:sp>
    </p:spTree>
    <p:extLst>
      <p:ext uri="{BB962C8B-B14F-4D97-AF65-F5344CB8AC3E}">
        <p14:creationId xmlns:p14="http://schemas.microsoft.com/office/powerpoint/2010/main" val="164069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3573" t="5727" r="4295" b="-229"/>
          <a:stretch>
            <a:fillRect/>
          </a:stretch>
        </p:blipFill>
        <p:spPr>
          <a:xfrm>
            <a:off x="881688" y="849122"/>
            <a:ext cx="4032907" cy="31025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/>
          <p:cNvSpPr txBox="1"/>
          <p:nvPr/>
        </p:nvSpPr>
        <p:spPr>
          <a:xfrm>
            <a:off x="971600" y="1143049"/>
            <a:ext cx="1416142" cy="329171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9" tIns="40820" rIns="81639" bIns="40820" anchorCtr="0" compatLnSpc="0">
            <a:spAutoFit/>
          </a:bodyPr>
          <a:lstStyle/>
          <a:p>
            <a:pPr hangingPunct="0"/>
            <a:r>
              <a:rPr lang="pt-BR" sz="1600" dirty="0">
                <a:ea typeface="Microsoft YaHei" pitchFamily="2"/>
                <a:cs typeface="Mangal" pitchFamily="2"/>
              </a:rPr>
              <a:t>Perspectiva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5765588" y="3604523"/>
            <a:ext cx="2190788" cy="329171"/>
          </a:xfrm>
          <a:prstGeom prst="rect">
            <a:avLst/>
          </a:prstGeom>
          <a:noFill/>
          <a:ln>
            <a:noFill/>
          </a:ln>
        </p:spPr>
        <p:txBody>
          <a:bodyPr vert="horz" wrap="square" lIns="81639" tIns="40820" rIns="81639" bIns="40820" anchorCtr="0" compatLnSpc="0">
            <a:spAutoFit/>
          </a:bodyPr>
          <a:lstStyle/>
          <a:p>
            <a:pPr hangingPunct="0"/>
            <a:r>
              <a:rPr lang="pt-BR" sz="1600" dirty="0">
                <a:ea typeface="Microsoft YaHei" pitchFamily="2"/>
                <a:cs typeface="Mangal" pitchFamily="2"/>
              </a:rPr>
              <a:t>Perspectiva </a:t>
            </a:r>
            <a:r>
              <a:rPr lang="pt-BR" sz="1600" dirty="0" smtClean="0">
                <a:ea typeface="Microsoft YaHei" pitchFamily="2"/>
                <a:cs typeface="Mangal" pitchFamily="2"/>
              </a:rPr>
              <a:t>aérea</a:t>
            </a:r>
            <a:endParaRPr lang="pt-BR" sz="1600" dirty="0">
              <a:ea typeface="Microsoft YaHei" pitchFamily="2"/>
              <a:cs typeface="Mangal" pitchFamily="2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996233" y="1155133"/>
            <a:ext cx="3447074" cy="2384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71160" y="4406291"/>
            <a:ext cx="1286612" cy="1703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 t="13899" r="12489"/>
          <a:stretch>
            <a:fillRect/>
          </a:stretch>
        </p:blipFill>
        <p:spPr>
          <a:xfrm>
            <a:off x="1568875" y="4376245"/>
            <a:ext cx="1528260" cy="1746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3097134" y="4388982"/>
            <a:ext cx="2549712" cy="1720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5677215" y="4406291"/>
            <a:ext cx="2351169" cy="172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Número de Slide 4"/>
          <p:cNvSpPr>
            <a:spLocks noGrp="1"/>
          </p:cNvSpPr>
          <p:nvPr>
            <p:ph type="sldNum" sz="quarter" idx="4294967295"/>
          </p:nvPr>
        </p:nvSpPr>
        <p:spPr>
          <a:xfrm>
            <a:off x="8244408" y="5877272"/>
            <a:ext cx="504056" cy="432048"/>
          </a:xfrm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5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14" name="Espaço Reservado para Rodapé 3"/>
          <p:cNvSpPr>
            <a:spLocks noGrp="1"/>
          </p:cNvSpPr>
          <p:nvPr>
            <p:ph type="ftr" sz="quarter" idx="4294967295"/>
          </p:nvPr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/>
          <a:lstStyle/>
          <a:p>
            <a:r>
              <a:rPr lang="pt-BR" sz="1200" dirty="0">
                <a:solidFill>
                  <a:schemeClr val="tx2"/>
                </a:solidFill>
              </a:rPr>
              <a:t>SCC5909 - Fundamentos de Multimídia - Seminário Vídeo 3D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323527" y="116632"/>
            <a:ext cx="8373297" cy="21596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0"/>
          <a:lstStyle/>
          <a:p>
            <a:pPr marL="0" marR="0" lv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</a:pPr>
            <a:r>
              <a:rPr lang="pt-BR" sz="3000" cap="sm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Informações de profundidade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2400" b="1" i="0" u="none" strike="noStrike" kern="1200" dirty="0">
              <a:ln>
                <a:noFill/>
              </a:ln>
              <a:solidFill>
                <a:srgbClr val="666600"/>
              </a:solidFill>
              <a:latin typeface="TT15Bt00" pitchFamily="18"/>
              <a:ea typeface="TT15Bt00" pitchFamily="2"/>
              <a:cs typeface="TT15Bt00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0255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6"/>
          </p:nvPr>
        </p:nvSpPr>
        <p:spPr>
          <a:xfrm>
            <a:off x="4211960" y="6492240"/>
            <a:ext cx="4536504" cy="365760"/>
          </a:xfrm>
        </p:spPr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6</a:t>
            </a:fld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5577" t="9999" r="14710"/>
          <a:stretch>
            <a:fillRect/>
          </a:stretch>
        </p:blipFill>
        <p:spPr>
          <a:xfrm>
            <a:off x="4788024" y="559064"/>
            <a:ext cx="2759144" cy="575025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aixaDeTexto 12"/>
          <p:cNvSpPr txBox="1"/>
          <p:nvPr/>
        </p:nvSpPr>
        <p:spPr>
          <a:xfrm>
            <a:off x="692548" y="1772816"/>
            <a:ext cx="3006376" cy="1266512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2400" b="1" i="0" u="none" strike="noStrike" kern="1200" dirty="0">
                <a:ln>
                  <a:noFill/>
                </a:ln>
                <a:solidFill>
                  <a:srgbClr val="666600"/>
                </a:solidFill>
                <a:ea typeface="Microsoft YaHei" pitchFamily="2"/>
                <a:cs typeface="Mangal" pitchFamily="2"/>
              </a:rPr>
              <a:t>Disparidade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800" b="0" i="0" u="none" strike="noStrike" kern="1200" dirty="0">
                <a:ln>
                  <a:noFill/>
                </a:ln>
                <a:ea typeface="Microsoft YaHei" pitchFamily="2"/>
                <a:cs typeface="Mangal" pitchFamily="2"/>
              </a:rPr>
              <a:t>é a </a:t>
            </a:r>
            <a:r>
              <a:rPr lang="pt-BR" sz="1800" b="0" i="0" u="none" strike="noStrike" kern="1200" dirty="0" smtClean="0">
                <a:ln>
                  <a:noFill/>
                </a:ln>
                <a:ea typeface="Microsoft YaHei" pitchFamily="2"/>
                <a:cs typeface="Mangal" pitchFamily="2"/>
              </a:rPr>
              <a:t>diferença na dist</a:t>
            </a:r>
            <a:r>
              <a:rPr lang="pt-BR" dirty="0" smtClean="0">
                <a:ea typeface="Microsoft YaHei" pitchFamily="2"/>
                <a:cs typeface="Mangal" pitchFamily="2"/>
              </a:rPr>
              <a:t>ância</a:t>
            </a:r>
            <a:endParaRPr lang="pt-BR" sz="1800" b="0" i="0" u="none" strike="noStrike" kern="1200" dirty="0">
              <a:ln>
                <a:noFill/>
              </a:ln>
              <a:ea typeface="Microsoft YaHei" pitchFamily="2"/>
              <a:cs typeface="Mangal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800" b="0" i="0" u="none" strike="noStrike" kern="1200" dirty="0">
                <a:ln>
                  <a:noFill/>
                </a:ln>
                <a:ea typeface="Microsoft YaHei" pitchFamily="2"/>
                <a:cs typeface="Mangal" pitchFamily="2"/>
              </a:rPr>
              <a:t>entre duas imagens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800" b="0" i="0" u="none" strike="noStrike" kern="1200" dirty="0">
                <a:ln>
                  <a:noFill/>
                </a:ln>
                <a:ea typeface="Microsoft YaHei" pitchFamily="2"/>
                <a:cs typeface="Mangal" pitchFamily="2"/>
              </a:rPr>
              <a:t>na retina</a:t>
            </a:r>
            <a:r>
              <a:rPr lang="pt-BR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.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692548" y="3933056"/>
            <a:ext cx="3231380" cy="2088232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2400" b="1" i="0" u="none" strike="noStrike" kern="1200" dirty="0">
                <a:ln>
                  <a:noFill/>
                </a:ln>
                <a:solidFill>
                  <a:srgbClr val="666600"/>
                </a:solidFill>
                <a:ea typeface="Microsoft YaHei" pitchFamily="2"/>
                <a:cs typeface="Mangal" pitchFamily="2"/>
              </a:rPr>
              <a:t>Paralaxe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800" b="0" i="0" u="none" strike="noStrike" kern="1200" dirty="0">
                <a:ln>
                  <a:noFill/>
                </a:ln>
                <a:ea typeface="Microsoft YaHei" pitchFamily="2"/>
                <a:cs typeface="Mangal" pitchFamily="2"/>
              </a:rPr>
              <a:t>é a diferença na posição aparente de um objeto </a:t>
            </a:r>
            <a:r>
              <a:rPr lang="pt-BR" sz="1800" b="0" i="0" u="none" strike="noStrike" kern="1200" dirty="0" smtClean="0">
                <a:ln>
                  <a:noFill/>
                </a:ln>
                <a:ea typeface="Microsoft YaHei" pitchFamily="2"/>
                <a:cs typeface="Mangal" pitchFamily="2"/>
              </a:rPr>
              <a:t>em imagens de cena semelhante, capturadas de pontos de vista distintos</a:t>
            </a:r>
            <a:r>
              <a:rPr lang="pt-BR" sz="1800" b="0" i="0" u="none" strike="noStrike" kern="1200" dirty="0">
                <a:ln>
                  <a:noFill/>
                </a:ln>
                <a:ea typeface="Microsoft YaHei" pitchFamily="2"/>
                <a:cs typeface="Mangal" pitchFamily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235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6"/>
          </p:nvPr>
        </p:nvSpPr>
        <p:spPr>
          <a:xfrm>
            <a:off x="4211960" y="6492240"/>
            <a:ext cx="4536504" cy="365760"/>
          </a:xfrm>
        </p:spPr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7</a:t>
            </a:fld>
            <a:endParaRPr lang="pt-BR" dirty="0"/>
          </a:p>
        </p:txBody>
      </p:sp>
      <p:pic>
        <p:nvPicPr>
          <p:cNvPr id="2050" name="Picture 2" descr="D:\versionados\2-Disciplinas\Multimidia\lionR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993"/>
            <a:ext cx="6408712" cy="648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39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6"/>
          </p:nvPr>
        </p:nvSpPr>
        <p:spPr>
          <a:xfrm>
            <a:off x="4211960" y="6492240"/>
            <a:ext cx="4536504" cy="365760"/>
          </a:xfrm>
        </p:spPr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8</a:t>
            </a:fld>
            <a:endParaRPr lang="pt-BR" dirty="0"/>
          </a:p>
        </p:txBody>
      </p:sp>
      <p:pic>
        <p:nvPicPr>
          <p:cNvPr id="6" name="Picture 3" descr="D:\versionados\2-Disciplinas\Multimidia\lionL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993"/>
            <a:ext cx="6404334" cy="647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25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6"/>
          </p:nvPr>
        </p:nvSpPr>
        <p:spPr>
          <a:xfrm>
            <a:off x="4211960" y="6492240"/>
            <a:ext cx="4536504" cy="365760"/>
          </a:xfrm>
        </p:spPr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9</a:t>
            </a:fld>
            <a:endParaRPr lang="pt-BR" dirty="0"/>
          </a:p>
        </p:txBody>
      </p:sp>
      <p:pic>
        <p:nvPicPr>
          <p:cNvPr id="7" name="Picture 2" descr="D:\versionados\2-Disciplinas\Multimidia\anaglyph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1195"/>
            <a:ext cx="6408712" cy="648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69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lcão Envidraçado">
  <a:themeElements>
    <a:clrScheme name="Fundição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Balcão Envidraçado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alcão Envidraçado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bubbles</Template>
  <TotalTime>562</TotalTime>
  <Words>2107</Words>
  <Application>Microsoft Office PowerPoint</Application>
  <PresentationFormat>Apresentação na tela (4:3)</PresentationFormat>
  <Paragraphs>309</Paragraphs>
  <Slides>45</Slides>
  <Notes>41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6" baseType="lpstr">
      <vt:lpstr>Balcão Envidraçado</vt:lpstr>
      <vt:lpstr>Vídeo 3D</vt:lpstr>
      <vt:lpstr>Roteiro               .</vt:lpstr>
      <vt:lpstr>A visão humana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Técnicas de Visualização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Técnicas de Codificação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Tópicos Atuais</vt:lpstr>
      <vt:lpstr>Apresentação do PowerPoint</vt:lpstr>
      <vt:lpstr>Apresentação do PowerPoint</vt:lpstr>
      <vt:lpstr>Apresentação do PowerPoint</vt:lpstr>
      <vt:lpstr>Apresentação do PowerPoint</vt:lpstr>
      <vt:lpstr>Problemas Psicológicos</vt:lpstr>
      <vt:lpstr>Apresentação do PowerPoint</vt:lpstr>
      <vt:lpstr>Apresentação do PowerPoint</vt:lpstr>
      <vt:lpstr>Apresentação do PowerPoint</vt:lpstr>
      <vt:lpstr>Apresentação do PowerPoint</vt:lpstr>
      <vt:lpstr>Histórico dos filmes em 3D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Dúvidas</vt:lpstr>
      <vt:lpstr>Apresentação do PowerPoint</vt:lpstr>
      <vt:lpstr>Apresentação do PowerPoint</vt:lpstr>
    </vt:vector>
  </TitlesOfParts>
  <Company>Intermidia - ICMC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 Zingarelli</dc:creator>
  <cp:lastModifiedBy>matheus</cp:lastModifiedBy>
  <cp:revision>102</cp:revision>
  <cp:lastPrinted>2011-06-09T03:57:01Z</cp:lastPrinted>
  <dcterms:created xsi:type="dcterms:W3CDTF">2011-06-01T12:30:02Z</dcterms:created>
  <dcterms:modified xsi:type="dcterms:W3CDTF">2011-06-09T04:00:11Z</dcterms:modified>
</cp:coreProperties>
</file>